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6"/>
  </p:notesMasterIdLst>
  <p:sldIdLst>
    <p:sldId id="265" r:id="rId2"/>
    <p:sldId id="339" r:id="rId3"/>
    <p:sldId id="340" r:id="rId4"/>
    <p:sldId id="34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 Narrow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9900"/>
    <a:srgbClr val="003300"/>
    <a:srgbClr val="B7DBFF"/>
    <a:srgbClr val="8EB4E3"/>
    <a:srgbClr val="3B9DFF"/>
    <a:srgbClr val="0033CC"/>
    <a:srgbClr val="A3D1FF"/>
    <a:srgbClr val="CCFF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42" autoAdjust="0"/>
    <p:restoredTop sz="78019" autoAdjust="0"/>
  </p:normalViewPr>
  <p:slideViewPr>
    <p:cSldViewPr>
      <p:cViewPr varScale="1">
        <p:scale>
          <a:sx n="152" d="100"/>
          <a:sy n="152" d="100"/>
        </p:scale>
        <p:origin x="75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0C655DD7-BA1E-4378-A246-3C81DB0CE747}" type="datetimeFigureOut">
              <a:rPr lang="en-US"/>
              <a:pPr>
                <a:defRPr/>
              </a:pPr>
              <a:t>19-Dec-16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48FB2321-4E33-4A43-87D4-BA94F500B1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248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41637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1391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5870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757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80537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4910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44293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042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28199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8919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8883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80785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tif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62725"/>
            <a:ext cx="9144000" cy="295275"/>
          </a:xfrm>
          <a:prstGeom prst="rect">
            <a:avLst/>
          </a:prstGeom>
        </p:spPr>
      </p:pic>
      <p:sp>
        <p:nvSpPr>
          <p:cNvPr id="16" name="Rectangle 5"/>
          <p:cNvSpPr>
            <a:spLocks noChangeArrowheads="1"/>
          </p:cNvSpPr>
          <p:nvPr userDrawn="1"/>
        </p:nvSpPr>
        <p:spPr bwMode="auto">
          <a:xfrm>
            <a:off x="8305800" y="6692032"/>
            <a:ext cx="641449" cy="89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 defTabSz="839788" eaLnBrk="0" hangingPunct="0">
              <a:lnSpc>
                <a:spcPts val="738"/>
              </a:lnSpc>
              <a:defRPr/>
            </a:pPr>
            <a:fld id="{38C364A7-CCBB-4952-ADF6-D7E88B148CD3}" type="slidenum">
              <a:rPr lang="en-US" sz="800" b="0">
                <a:solidFill>
                  <a:schemeClr val="bg1"/>
                </a:solidFill>
                <a:latin typeface="Arial" pitchFamily="34" charset="0"/>
                <a:ea typeface="ＭＳ Ｐゴシック" pitchFamily="23" charset="-128"/>
                <a:cs typeface="Arial" pitchFamily="34" charset="0"/>
              </a:rPr>
              <a:pPr algn="r" defTabSz="839788" eaLnBrk="0" hangingPunct="0">
                <a:lnSpc>
                  <a:spcPts val="738"/>
                </a:lnSpc>
                <a:defRPr/>
              </a:pPr>
              <a:t>‹#›</a:t>
            </a:fld>
            <a:endParaRPr lang="en-US" sz="800" b="0" dirty="0">
              <a:solidFill>
                <a:schemeClr val="bg1"/>
              </a:solidFill>
              <a:latin typeface="Arial" pitchFamily="34" charset="0"/>
              <a:ea typeface="ＭＳ Ｐゴシック" pitchFamily="23" charset="-128"/>
              <a:cs typeface="Arial" pitchFamily="34" charset="0"/>
            </a:endParaRPr>
          </a:p>
        </p:txBody>
      </p:sp>
      <p:pic>
        <p:nvPicPr>
          <p:cNvPr id="11" name="Picture 11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8993" y="17508"/>
            <a:ext cx="5302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 userDrawn="1"/>
        </p:nvCxnSpPr>
        <p:spPr>
          <a:xfrm>
            <a:off x="7620000" y="54021"/>
            <a:ext cx="0" cy="457200"/>
          </a:xfrm>
          <a:prstGeom prst="line">
            <a:avLst/>
          </a:prstGeom>
          <a:ln w="19050">
            <a:solidFill>
              <a:srgbClr val="000099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 userDrawn="1"/>
        </p:nvSpPr>
        <p:spPr>
          <a:xfrm>
            <a:off x="7578436" y="74872"/>
            <a:ext cx="1641764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Department of Chemical Engineering</a:t>
            </a:r>
            <a:br>
              <a:rPr lang="en-US" sz="7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r>
              <a:rPr lang="en-US" sz="7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School of Engineering</a:t>
            </a:r>
            <a:br>
              <a:rPr lang="en-US" sz="7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</a:br>
            <a:r>
              <a:rPr lang="en-US" sz="700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Aristotle University of Thessaloniki</a:t>
            </a:r>
          </a:p>
        </p:txBody>
      </p:sp>
      <p:pic>
        <p:nvPicPr>
          <p:cNvPr id="22" name="Picture 6" descr="C:\Users\user\Desktop\crome-logo-testing-sarig.tif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63579" y="66721"/>
            <a:ext cx="863600" cy="431800"/>
          </a:xfrm>
          <a:prstGeom prst="rect">
            <a:avLst/>
          </a:prstGeom>
          <a:noFill/>
        </p:spPr>
      </p:pic>
      <p:pic>
        <p:nvPicPr>
          <p:cNvPr id="23" name="Picture 22" descr="life.jpg"/>
          <p:cNvPicPr>
            <a:picLocks noChangeAspect="1"/>
          </p:cNvPicPr>
          <p:nvPr userDrawn="1"/>
        </p:nvPicPr>
        <p:blipFill>
          <a:blip r:embed="rId17" cstate="print"/>
          <a:stretch>
            <a:fillRect/>
          </a:stretch>
        </p:blipFill>
        <p:spPr>
          <a:xfrm>
            <a:off x="1" y="26988"/>
            <a:ext cx="710091" cy="511266"/>
          </a:xfrm>
          <a:prstGeom prst="rect">
            <a:avLst/>
          </a:prstGeom>
        </p:spPr>
      </p:pic>
      <p:sp>
        <p:nvSpPr>
          <p:cNvPr id="24" name="TextBox 23"/>
          <p:cNvSpPr txBox="1"/>
          <p:nvPr userDrawn="1"/>
        </p:nvSpPr>
        <p:spPr>
          <a:xfrm>
            <a:off x="743041" y="424934"/>
            <a:ext cx="933351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0" cap="none" spc="1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</a:rPr>
              <a:t>LIFE12 ENV/GR/001040</a:t>
            </a:r>
          </a:p>
        </p:txBody>
      </p:sp>
      <p:cxnSp>
        <p:nvCxnSpPr>
          <p:cNvPr id="25" name="Straight Connector 24"/>
          <p:cNvCxnSpPr/>
          <p:nvPr userDrawn="1"/>
        </p:nvCxnSpPr>
        <p:spPr>
          <a:xfrm flipH="1">
            <a:off x="1" y="571504"/>
            <a:ext cx="9143999" cy="0"/>
          </a:xfrm>
          <a:prstGeom prst="line">
            <a:avLst/>
          </a:prstGeom>
          <a:noFill/>
          <a:ln w="22225" cap="flat" cmpd="sng" algn="ctr">
            <a:gradFill flip="none"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10800000" scaled="1"/>
              <a:tileRect/>
            </a:gradFill>
            <a:prstDash val="solid"/>
          </a:ln>
          <a:effectLst/>
        </p:spPr>
      </p:cxnSp>
      <p:sp>
        <p:nvSpPr>
          <p:cNvPr id="12" name="Rectangle 4"/>
          <p:cNvSpPr>
            <a:spLocks noChangeArrowheads="1"/>
          </p:cNvSpPr>
          <p:nvPr userDrawn="1"/>
        </p:nvSpPr>
        <p:spPr bwMode="auto">
          <a:xfrm>
            <a:off x="304800" y="6594565"/>
            <a:ext cx="8001000" cy="263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 anchorCtr="0"/>
          <a:lstStyle/>
          <a:p>
            <a:pPr defTabSz="839788" eaLnBrk="0" hangingPunct="0">
              <a:defRPr/>
            </a:pPr>
            <a:r>
              <a:rPr lang="en-US" sz="800" b="0" kern="1200" dirty="0">
                <a:solidFill>
                  <a:schemeClr val="bg1"/>
                </a:solidFill>
                <a:latin typeface="Arial" pitchFamily="34" charset="0"/>
                <a:ea typeface="ＭＳ Ｐゴシック" pitchFamily="23" charset="-128"/>
                <a:cs typeface="Arial" pitchFamily="34" charset="0"/>
              </a:rPr>
              <a:t>CROME LIFE+ Closing Conference			December 20, 2016            			Athens, Greece</a:t>
            </a:r>
          </a:p>
        </p:txBody>
      </p:sp>
    </p:spTree>
    <p:extLst>
      <p:ext uri="{BB962C8B-B14F-4D97-AF65-F5344CB8AC3E}">
        <p14:creationId xmlns:p14="http://schemas.microsoft.com/office/powerpoint/2010/main" val="1957747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Narrow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7338" algn="l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300">
          <a:solidFill>
            <a:schemeClr val="tx1"/>
          </a:solidFill>
          <a:latin typeface="+mn-lt"/>
        </a:defRPr>
      </a:lvl3pPr>
      <a:lvl4pPr marL="1600200" indent="-230188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939800" y="1398111"/>
            <a:ext cx="7264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algn="ctr" eaLnBrk="1" hangingPunct="1">
              <a:spcAft>
                <a:spcPts val="1800"/>
              </a:spcAft>
            </a:pPr>
            <a:r>
              <a:rPr lang="en-US" altLang="en-US" sz="3200" b="1" dirty="0">
                <a:solidFill>
                  <a:srgbClr val="000099"/>
                </a:solidFill>
                <a:latin typeface="Arial" panose="020B0604020202020204" pitchFamily="34" charset="0"/>
              </a:rPr>
              <a:t>Estimating the monetary impact of the project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5316" y="3042714"/>
            <a:ext cx="9138684" cy="2437590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en-US" b="1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D.A. Sarigiannis</a:t>
            </a:r>
            <a:r>
              <a:rPr lang="en-US" b="1" baseline="30000" dirty="0">
                <a:solidFill>
                  <a:srgbClr val="00009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</a:p>
          <a:p>
            <a:pPr algn="ctr" eaLnBrk="0" hangingPunct="0">
              <a:spcBef>
                <a:spcPct val="20000"/>
              </a:spcBef>
              <a:defRPr/>
            </a:pPr>
            <a:endParaRPr lang="en-US" sz="1800" b="1" baseline="30000" dirty="0">
              <a:solidFill>
                <a:srgbClr val="00009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0" hangingPunct="0">
              <a:defRPr/>
            </a:pPr>
            <a:r>
              <a:rPr lang="en-US" sz="1400" i="1" baseline="30000" dirty="0">
                <a:solidFill>
                  <a:srgbClr val="000090"/>
                </a:solidFill>
                <a:latin typeface="Arial" panose="020B0604020202020204" pitchFamily="34" charset="0"/>
                <a:ea typeface="SimSun" charset="-122"/>
                <a:cs typeface="Arial" panose="020B0604020202020204" pitchFamily="34" charset="0"/>
              </a:rPr>
              <a:t>1 </a:t>
            </a:r>
            <a:r>
              <a:rPr lang="en-US" sz="1400" i="1" dirty="0">
                <a:solidFill>
                  <a:srgbClr val="000090"/>
                </a:solidFill>
                <a:latin typeface="Arial" panose="020B0604020202020204" pitchFamily="34" charset="0"/>
                <a:ea typeface="SimSun" charset="-122"/>
                <a:cs typeface="Arial" panose="020B0604020202020204" pitchFamily="34" charset="0"/>
              </a:rPr>
              <a:t>Environmental Engineering Laboratory</a:t>
            </a:r>
          </a:p>
          <a:p>
            <a:pPr algn="ctr" eaLnBrk="0" hangingPunct="0">
              <a:defRPr/>
            </a:pPr>
            <a:r>
              <a:rPr lang="en-US" sz="1400" i="1" dirty="0">
                <a:solidFill>
                  <a:srgbClr val="000090"/>
                </a:solidFill>
                <a:latin typeface="Arial" panose="020B0604020202020204" pitchFamily="34" charset="0"/>
                <a:ea typeface="SimSun" charset="-122"/>
                <a:cs typeface="Arial" panose="020B0604020202020204" pitchFamily="34" charset="0"/>
              </a:rPr>
              <a:t>Department of Chemical Engineering,  </a:t>
            </a:r>
          </a:p>
          <a:p>
            <a:pPr algn="ctr" eaLnBrk="0" hangingPunct="0">
              <a:defRPr/>
            </a:pPr>
            <a:r>
              <a:rPr lang="en-US" sz="1400" i="1" dirty="0">
                <a:solidFill>
                  <a:srgbClr val="000090"/>
                </a:solidFill>
                <a:latin typeface="Arial" panose="020B0604020202020204" pitchFamily="34" charset="0"/>
                <a:ea typeface="SimSun" charset="-122"/>
                <a:cs typeface="Arial" panose="020B0604020202020204" pitchFamily="34" charset="0"/>
              </a:rPr>
              <a:t>Aristotle University of Thessaloniki </a:t>
            </a:r>
          </a:p>
          <a:p>
            <a:pPr algn="ctr" eaLnBrk="0" hangingPunct="0">
              <a:defRPr/>
            </a:pPr>
            <a:r>
              <a:rPr lang="en-US" sz="1400" i="1" dirty="0">
                <a:solidFill>
                  <a:srgbClr val="000090"/>
                </a:solidFill>
                <a:latin typeface="Arial" panose="020B0604020202020204" pitchFamily="34" charset="0"/>
                <a:ea typeface="SimSun" charset="-122"/>
                <a:cs typeface="Arial" panose="020B0604020202020204" pitchFamily="34" charset="0"/>
              </a:rPr>
              <a:t>GR-54124, Thessaloniki, Greece</a:t>
            </a:r>
          </a:p>
          <a:p>
            <a:pPr algn="ctr" eaLnBrk="0" hangingPunct="0">
              <a:defRPr/>
            </a:pPr>
            <a:endParaRPr lang="en-US" sz="1400" i="1" dirty="0">
              <a:solidFill>
                <a:srgbClr val="000090"/>
              </a:solidFill>
              <a:latin typeface="Arial" panose="020B0604020202020204" pitchFamily="34" charset="0"/>
              <a:ea typeface="SimSun" charset="-122"/>
              <a:cs typeface="Arial" panose="020B0604020202020204" pitchFamily="34" charset="0"/>
            </a:endParaRPr>
          </a:p>
          <a:p>
            <a:pPr algn="ctr" eaLnBrk="0" hangingPunct="0">
              <a:defRPr/>
            </a:pPr>
            <a:r>
              <a:rPr lang="en-US" sz="1400" i="1" baseline="30000" dirty="0">
                <a:solidFill>
                  <a:srgbClr val="000090"/>
                </a:solidFill>
                <a:latin typeface="Arial" panose="020B0604020202020204" pitchFamily="34" charset="0"/>
                <a:ea typeface="SimSun" charset="-122"/>
                <a:cs typeface="Arial" panose="020B0604020202020204" pitchFamily="34" charset="0"/>
              </a:rPr>
              <a:t>2 </a:t>
            </a:r>
            <a:r>
              <a:rPr lang="en-US" sz="1400" i="1" dirty="0">
                <a:solidFill>
                  <a:srgbClr val="000090"/>
                </a:solidFill>
                <a:latin typeface="Arial" panose="020B0604020202020204" pitchFamily="34" charset="0"/>
                <a:ea typeface="SimSun" charset="-122"/>
                <a:cs typeface="Arial" panose="020B0604020202020204" pitchFamily="34" charset="0"/>
              </a:rPr>
              <a:t>Chair of Environmental Health Engineering, </a:t>
            </a:r>
          </a:p>
          <a:p>
            <a:pPr algn="ctr" eaLnBrk="0" hangingPunct="0">
              <a:defRPr/>
            </a:pPr>
            <a:r>
              <a:rPr lang="en-US" sz="1400" i="1" dirty="0">
                <a:solidFill>
                  <a:srgbClr val="000090"/>
                </a:solidFill>
                <a:latin typeface="Arial" panose="020B0604020202020204" pitchFamily="34" charset="0"/>
                <a:ea typeface="SimSun" charset="-122"/>
                <a:cs typeface="Arial" panose="020B0604020202020204" pitchFamily="34" charset="0"/>
              </a:rPr>
              <a:t>Institute of Advanced Study, Pavia 27100, Italy</a:t>
            </a:r>
          </a:p>
          <a:p>
            <a:pPr algn="ctr" eaLnBrk="0" hangingPunct="0">
              <a:defRPr/>
            </a:pPr>
            <a:endParaRPr lang="en-US" b="1" dirty="0">
              <a:solidFill>
                <a:srgbClr val="000090"/>
              </a:solidFill>
              <a:latin typeface="SimSun" charset="-122"/>
              <a:ea typeface="SimSun" charset="-122"/>
              <a:cs typeface="SimSun" charset="-122"/>
            </a:endParaRPr>
          </a:p>
        </p:txBody>
      </p:sp>
      <p:sp>
        <p:nvSpPr>
          <p:cNvPr id="2052" name="Rectangle 2"/>
          <p:cNvSpPr>
            <a:spLocks noChangeArrowheads="1"/>
          </p:cNvSpPr>
          <p:nvPr/>
        </p:nvSpPr>
        <p:spPr bwMode="auto">
          <a:xfrm>
            <a:off x="1981200" y="1936720"/>
            <a:ext cx="1847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eaLnBrk="1" hangingPunct="1"/>
            <a:endParaRPr lang="el-GR" altLang="en-US" dirty="0">
              <a:latin typeface="Arial" panose="020B06040202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400"/>
            <a:ext cx="91440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itle 1"/>
          <p:cNvSpPr txBox="1">
            <a:spLocks/>
          </p:cNvSpPr>
          <p:nvPr/>
        </p:nvSpPr>
        <p:spPr>
          <a:xfrm>
            <a:off x="2057400" y="136435"/>
            <a:ext cx="4790525" cy="777965"/>
          </a:xfrm>
          <a:prstGeom prst="rect">
            <a:avLst/>
          </a:prstGeom>
          <a:ln>
            <a:noFill/>
          </a:ln>
        </p:spPr>
        <p:txBody>
          <a:bodyPr lIns="0" tIns="0" rIns="0" bIns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 Narrow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 Narrow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 Narrow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 Narrow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US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</a:t>
            </a:r>
            <a:endParaRPr lang="en-US" sz="1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7862" y="764024"/>
            <a:ext cx="8577538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</a:rPr>
              <a:t>Estimate previous exposure levels</a:t>
            </a: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</a:rPr>
              <a:t>Account for multiple routes (if relevant)</a:t>
            </a: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</a:rPr>
              <a:t>Age and gender differentiated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</a:rPr>
              <a:t>Use of a dose-response (CRF, slope factor…….)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</a:rPr>
              <a:t>Estimate relative risk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</a:rPr>
              <a:t>Identify size of affected population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</a:rPr>
              <a:t>Estimate impact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</a:rPr>
              <a:t>Estimate DALYs (see following tables)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</a:rPr>
              <a:t>Estimate reduced exposure after the CROME intervention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</a:rPr>
              <a:t>……………………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</a:rPr>
              <a:t>Estimate Avoided DALYs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rgbClr val="000099"/>
              </a:solidFill>
              <a:latin typeface="Arial" panose="020B0604020202020204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</a:rPr>
              <a:t>Translate avoided DALYs into monetary values</a:t>
            </a: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</a:rPr>
              <a:t>Assume </a:t>
            </a:r>
            <a:r>
              <a:rPr lang="en-US" b="1" dirty="0">
                <a:solidFill>
                  <a:srgbClr val="000099"/>
                </a:solidFill>
                <a:latin typeface="Arial" panose="020B0604020202020204" pitchFamily="34" charset="0"/>
              </a:rPr>
              <a:t>1 DALY = 3 times GDP </a:t>
            </a:r>
            <a:r>
              <a:rPr lang="en-US" dirty="0">
                <a:solidFill>
                  <a:srgbClr val="000099"/>
                </a:solidFill>
                <a:latin typeface="Arial" panose="020B0604020202020204" pitchFamily="34" charset="0"/>
              </a:rPr>
              <a:t>(WHO suggestion, to be checked)</a:t>
            </a:r>
          </a:p>
        </p:txBody>
      </p:sp>
    </p:spTree>
    <p:extLst>
      <p:ext uri="{BB962C8B-B14F-4D97-AF65-F5344CB8AC3E}">
        <p14:creationId xmlns:p14="http://schemas.microsoft.com/office/powerpoint/2010/main" val="235821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itle 1"/>
          <p:cNvSpPr txBox="1">
            <a:spLocks/>
          </p:cNvSpPr>
          <p:nvPr/>
        </p:nvSpPr>
        <p:spPr>
          <a:xfrm>
            <a:off x="2057400" y="136435"/>
            <a:ext cx="4790525" cy="777965"/>
          </a:xfrm>
          <a:prstGeom prst="rect">
            <a:avLst/>
          </a:prstGeom>
          <a:ln>
            <a:noFill/>
          </a:ln>
        </p:spPr>
        <p:txBody>
          <a:bodyPr lIns="0" tIns="0" rIns="0" bIns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 Narrow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 Narrow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 Narrow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 Narrow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US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DALYs</a:t>
            </a:r>
            <a:endParaRPr lang="en-US" sz="1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420757"/>
              </p:ext>
            </p:extLst>
          </p:nvPr>
        </p:nvGraphicFramePr>
        <p:xfrm>
          <a:off x="1692067" y="629478"/>
          <a:ext cx="4028260" cy="568849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089874">
                  <a:extLst>
                    <a:ext uri="{9D8B030D-6E8A-4147-A177-3AD203B41FA5}">
                      <a16:colId xmlns:a16="http://schemas.microsoft.com/office/drawing/2014/main" val="3240790699"/>
                    </a:ext>
                  </a:extLst>
                </a:gridCol>
                <a:gridCol w="600326">
                  <a:extLst>
                    <a:ext uri="{9D8B030D-6E8A-4147-A177-3AD203B41FA5}">
                      <a16:colId xmlns:a16="http://schemas.microsoft.com/office/drawing/2014/main" val="3712900954"/>
                    </a:ext>
                  </a:extLst>
                </a:gridCol>
                <a:gridCol w="632988">
                  <a:extLst>
                    <a:ext uri="{9D8B030D-6E8A-4147-A177-3AD203B41FA5}">
                      <a16:colId xmlns:a16="http://schemas.microsoft.com/office/drawing/2014/main" val="2900916033"/>
                    </a:ext>
                  </a:extLst>
                </a:gridCol>
                <a:gridCol w="705072">
                  <a:extLst>
                    <a:ext uri="{9D8B030D-6E8A-4147-A177-3AD203B41FA5}">
                      <a16:colId xmlns:a16="http://schemas.microsoft.com/office/drawing/2014/main" val="76513440"/>
                    </a:ext>
                  </a:extLst>
                </a:gridCol>
              </a:tblGrid>
              <a:tr h="142622">
                <a:tc>
                  <a:txBody>
                    <a:bodyPr/>
                    <a:lstStyle/>
                    <a:p>
                      <a:pPr marL="76200" marR="0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Disease</a:t>
                      </a:r>
                      <a:r>
                        <a:rPr lang="en-US" sz="900" spc="-7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type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8430" marR="0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en-US" sz="900" spc="-10" dirty="0" err="1">
                          <a:solidFill>
                            <a:schemeClr val="tx1"/>
                          </a:solidFill>
                          <a:effectLst/>
                        </a:rPr>
                        <a:t>YLL</a:t>
                      </a:r>
                      <a:r>
                        <a:rPr lang="en-US" sz="900" spc="-5" dirty="0" err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en-US" sz="9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(y)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780" marR="0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YLDe</a:t>
                      </a:r>
                      <a:r>
                        <a:rPr lang="en-US" sz="900" spc="3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(y)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58115" marR="0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en-US" sz="900" spc="-35" dirty="0" err="1">
                          <a:solidFill>
                            <a:schemeClr val="tx1"/>
                          </a:solidFill>
                          <a:effectLst/>
                        </a:rPr>
                        <a:t>DAL</a:t>
                      </a:r>
                      <a:r>
                        <a:rPr lang="en-US" sz="900" spc="-40" dirty="0" err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en-US" sz="900" spc="-30" dirty="0" err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en-US" sz="900" spc="6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(y)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2064390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76200" marR="0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</a:rPr>
                        <a:t>Cancer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61624315"/>
                  </a:ext>
                </a:extLst>
              </a:tr>
              <a:tr h="142622">
                <a:tc>
                  <a:txBody>
                    <a:bodyPr/>
                    <a:lstStyle/>
                    <a:p>
                      <a:pPr marL="189865" marR="0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Mouth</a:t>
                      </a:r>
                      <a:r>
                        <a:rPr lang="en-US" sz="900" spc="100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and</a:t>
                      </a:r>
                      <a:r>
                        <a:rPr lang="en-US" sz="900" spc="110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oropharynx</a:t>
                      </a:r>
                      <a:r>
                        <a:rPr lang="en-US" sz="900" spc="100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cancer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940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5.7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135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6.2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62696936"/>
                  </a:ext>
                </a:extLst>
              </a:tr>
              <a:tr h="142622">
                <a:tc>
                  <a:txBody>
                    <a:bodyPr/>
                    <a:lstStyle/>
                    <a:p>
                      <a:pPr marL="189865" marR="0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Oesophagus</a:t>
                      </a:r>
                      <a:r>
                        <a:rPr lang="en-US" sz="900" spc="40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cancer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17.6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0.4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17.9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13748500"/>
                  </a:ext>
                </a:extLst>
              </a:tr>
              <a:tr h="142622">
                <a:tc>
                  <a:txBody>
                    <a:bodyPr/>
                    <a:lstStyle/>
                    <a:p>
                      <a:pPr marL="189865" marR="0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Stomach</a:t>
                      </a:r>
                      <a:r>
                        <a:rPr lang="en-US" sz="900" spc="20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cancer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0.6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13.6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12083948"/>
                  </a:ext>
                </a:extLst>
              </a:tr>
              <a:tr h="142622">
                <a:tc>
                  <a:txBody>
                    <a:bodyPr/>
                    <a:lstStyle/>
                    <a:p>
                      <a:pPr marL="189865" marR="0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Colon</a:t>
                      </a:r>
                      <a:r>
                        <a:rPr lang="en-US" sz="900" spc="50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and</a:t>
                      </a:r>
                      <a:r>
                        <a:rPr lang="en-US" sz="900" spc="70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rectum</a:t>
                      </a:r>
                      <a:r>
                        <a:rPr lang="en-US" sz="900" spc="60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cancer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1115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0.8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135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8.8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99593232"/>
                  </a:ext>
                </a:extLst>
              </a:tr>
              <a:tr h="142622">
                <a:tc>
                  <a:txBody>
                    <a:bodyPr/>
                    <a:lstStyle/>
                    <a:p>
                      <a:pPr marL="189865" marR="0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Liver</a:t>
                      </a:r>
                      <a:r>
                        <a:rPr lang="en-US" sz="900" spc="-90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cancer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22.1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0.4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22.5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16954932"/>
                  </a:ext>
                </a:extLst>
              </a:tr>
              <a:tr h="142622">
                <a:tc>
                  <a:txBody>
                    <a:bodyPr/>
                    <a:lstStyle/>
                    <a:p>
                      <a:pPr marL="189865" marR="0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 spc="-10">
                          <a:effectLst/>
                        </a:rPr>
                        <a:t>P</a:t>
                      </a:r>
                      <a:r>
                        <a:rPr lang="en-US" sz="900" spc="-5">
                          <a:effectLst/>
                        </a:rPr>
                        <a:t>ancreas</a:t>
                      </a:r>
                      <a:r>
                        <a:rPr lang="en-US" sz="900" spc="-95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cancer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15.9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16.2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79709068"/>
                  </a:ext>
                </a:extLst>
              </a:tr>
              <a:tr h="142622">
                <a:tc>
                  <a:txBody>
                    <a:bodyPr/>
                    <a:lstStyle/>
                    <a:p>
                      <a:pPr marL="189865" marR="0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 spc="-15">
                          <a:effectLst/>
                        </a:rPr>
                        <a:t>Trachea,</a:t>
                      </a:r>
                      <a:r>
                        <a:rPr lang="en-US" sz="900" spc="30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bronchus</a:t>
                      </a:r>
                      <a:r>
                        <a:rPr lang="en-US" sz="900" spc="30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and</a:t>
                      </a:r>
                      <a:r>
                        <a:rPr lang="en-US" sz="900" spc="35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lung</a:t>
                      </a:r>
                      <a:r>
                        <a:rPr lang="en-US" sz="900" spc="30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cancer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16.2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16.5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70746344"/>
                  </a:ext>
                </a:extLst>
              </a:tr>
              <a:tr h="142622">
                <a:tc>
                  <a:txBody>
                    <a:bodyPr/>
                    <a:lstStyle/>
                    <a:p>
                      <a:pPr marL="189865" marR="0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Melanoma</a:t>
                      </a:r>
                      <a:r>
                        <a:rPr lang="en-US" sz="900" spc="75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and</a:t>
                      </a:r>
                      <a:r>
                        <a:rPr lang="en-US" sz="900" spc="70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other</a:t>
                      </a:r>
                      <a:r>
                        <a:rPr lang="en-US" sz="900" spc="70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skin</a:t>
                      </a:r>
                      <a:r>
                        <a:rPr lang="en-US" sz="900" spc="75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cancer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9400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6.1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135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6.3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12532584"/>
                  </a:ext>
                </a:extLst>
              </a:tr>
              <a:tr h="142622">
                <a:tc>
                  <a:txBody>
                    <a:bodyPr/>
                    <a:lstStyle/>
                    <a:p>
                      <a:pPr marL="189865" marR="0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Breast</a:t>
                      </a:r>
                      <a:r>
                        <a:rPr lang="en-US" sz="900" spc="-60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cancer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9400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7.2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135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7.6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72007925"/>
                  </a:ext>
                </a:extLst>
              </a:tr>
              <a:tr h="142622">
                <a:tc>
                  <a:txBody>
                    <a:bodyPr/>
                    <a:lstStyle/>
                    <a:p>
                      <a:pPr marL="189865" marR="0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Cervix</a:t>
                      </a:r>
                      <a:r>
                        <a:rPr lang="en-US" sz="900" spc="-20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uteri</a:t>
                      </a:r>
                      <a:r>
                        <a:rPr lang="en-US" sz="900" spc="-15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cancer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11.7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12.0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80192753"/>
                  </a:ext>
                </a:extLst>
              </a:tr>
              <a:tr h="142622">
                <a:tc>
                  <a:txBody>
                    <a:bodyPr/>
                    <a:lstStyle/>
                    <a:p>
                      <a:pPr marL="189865" marR="0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Corpus</a:t>
                      </a:r>
                      <a:r>
                        <a:rPr lang="en-US" sz="900" spc="30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uteri</a:t>
                      </a:r>
                      <a:r>
                        <a:rPr lang="en-US" sz="900" spc="35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cancer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940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3.7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135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4.0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74770373"/>
                  </a:ext>
                </a:extLst>
              </a:tr>
              <a:tr h="142622">
                <a:tc>
                  <a:txBody>
                    <a:bodyPr/>
                    <a:lstStyle/>
                    <a:p>
                      <a:pPr marL="189865" marR="0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Ovary</a:t>
                      </a:r>
                      <a:r>
                        <a:rPr lang="en-US" sz="900" spc="-80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cancer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13.3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87388825"/>
                  </a:ext>
                </a:extLst>
              </a:tr>
              <a:tr h="142622">
                <a:tc>
                  <a:txBody>
                    <a:bodyPr/>
                    <a:lstStyle/>
                    <a:p>
                      <a:pPr marL="189865" marR="0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Prostate</a:t>
                      </a:r>
                      <a:r>
                        <a:rPr lang="en-US" sz="900" spc="-40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cancer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940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135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3.9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96489776"/>
                  </a:ext>
                </a:extLst>
              </a:tr>
              <a:tr h="142622">
                <a:tc>
                  <a:txBody>
                    <a:bodyPr/>
                    <a:lstStyle/>
                    <a:p>
                      <a:pPr marL="189865" marR="0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Bladder</a:t>
                      </a:r>
                      <a:r>
                        <a:rPr lang="en-US" sz="900" spc="20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cancer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940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4.6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135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5.0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51768472"/>
                  </a:ext>
                </a:extLst>
              </a:tr>
              <a:tr h="142622">
                <a:tc>
                  <a:txBody>
                    <a:bodyPr/>
                    <a:lstStyle/>
                    <a:p>
                      <a:pPr marL="189865" marR="0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 spc="-10">
                          <a:effectLst/>
                        </a:rPr>
                        <a:t>Lym</a:t>
                      </a:r>
                      <a:r>
                        <a:rPr lang="en-US" sz="900" spc="-5">
                          <a:effectLst/>
                        </a:rPr>
                        <a:t>phomas</a:t>
                      </a:r>
                      <a:r>
                        <a:rPr lang="en-US" sz="900" spc="95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and</a:t>
                      </a:r>
                      <a:r>
                        <a:rPr lang="en-US" sz="900" spc="95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multiple</a:t>
                      </a:r>
                      <a:r>
                        <a:rPr lang="en-US" sz="900" spc="90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myeloma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13.9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14.2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50708342"/>
                  </a:ext>
                </a:extLst>
              </a:tr>
              <a:tr h="142622">
                <a:tc>
                  <a:txBody>
                    <a:bodyPr/>
                    <a:lstStyle/>
                    <a:p>
                      <a:pPr marL="189865" marR="0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Leukemia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28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28.3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34461362"/>
                  </a:ext>
                </a:extLst>
              </a:tr>
              <a:tr h="142622">
                <a:tc>
                  <a:txBody>
                    <a:bodyPr/>
                    <a:lstStyle/>
                    <a:p>
                      <a:pPr marL="76200" marR="0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Cancer</a:t>
                      </a:r>
                      <a:r>
                        <a:rPr lang="en-US" sz="900" spc="-80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average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3995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11.0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11.5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35925190"/>
                  </a:ext>
                </a:extLst>
              </a:tr>
              <a:tr h="142622">
                <a:tc>
                  <a:txBody>
                    <a:bodyPr/>
                    <a:lstStyle/>
                    <a:p>
                      <a:pPr marL="76200" marR="0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</a:rPr>
                        <a:t>Neuropsychiatric</a:t>
                      </a:r>
                      <a:r>
                        <a:rPr lang="en-US" sz="900" spc="24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</a:rPr>
                        <a:t>conditions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95810968"/>
                  </a:ext>
                </a:extLst>
              </a:tr>
              <a:tr h="142622">
                <a:tc>
                  <a:txBody>
                    <a:bodyPr/>
                    <a:lstStyle/>
                    <a:p>
                      <a:pPr marL="189865" marR="0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Bipolar</a:t>
                      </a:r>
                      <a:r>
                        <a:rPr lang="en-US" sz="900" spc="105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disorder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940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0.7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135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0.8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72999794"/>
                  </a:ext>
                </a:extLst>
              </a:tr>
              <a:tr h="142622">
                <a:tc>
                  <a:txBody>
                    <a:bodyPr/>
                    <a:lstStyle/>
                    <a:p>
                      <a:pPr marL="189865" marR="0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Schizophrenia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940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1.9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35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23.4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25.3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22079882"/>
                  </a:ext>
                </a:extLst>
              </a:tr>
              <a:tr h="142622">
                <a:tc>
                  <a:txBody>
                    <a:bodyPr/>
                    <a:lstStyle/>
                    <a:p>
                      <a:pPr marL="189865" marR="0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Epilepsy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940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135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0.8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36194925"/>
                  </a:ext>
                </a:extLst>
              </a:tr>
              <a:tr h="142622">
                <a:tc>
                  <a:txBody>
                    <a:bodyPr/>
                    <a:lstStyle/>
                    <a:p>
                      <a:pPr marL="189865" marR="0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Dementia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940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048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135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6.2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62397334"/>
                  </a:ext>
                </a:extLst>
              </a:tr>
              <a:tr h="142622">
                <a:tc>
                  <a:txBody>
                    <a:bodyPr/>
                    <a:lstStyle/>
                    <a:p>
                      <a:pPr marL="189865" marR="0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 spc="-10">
                          <a:effectLst/>
                        </a:rPr>
                        <a:t>P</a:t>
                      </a:r>
                      <a:r>
                        <a:rPr lang="en-US" sz="900" spc="-5">
                          <a:effectLst/>
                        </a:rPr>
                        <a:t>arkinson</a:t>
                      </a:r>
                      <a:r>
                        <a:rPr lang="en-US" sz="900" spc="-35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disease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940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1.8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4.7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135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6.5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29113047"/>
                  </a:ext>
                </a:extLst>
              </a:tr>
              <a:tr h="142622">
                <a:tc>
                  <a:txBody>
                    <a:bodyPr/>
                    <a:lstStyle/>
                    <a:p>
                      <a:pPr marL="189865" marR="0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Multiple</a:t>
                      </a:r>
                      <a:r>
                        <a:rPr lang="en-US" sz="900" spc="-170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sclerosis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940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6.5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635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13.2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19.7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41204497"/>
                  </a:ext>
                </a:extLst>
              </a:tr>
              <a:tr h="142622">
                <a:tc>
                  <a:txBody>
                    <a:bodyPr/>
                    <a:lstStyle/>
                    <a:p>
                      <a:pPr marL="189865" marR="0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Obsessive-compulsive</a:t>
                      </a:r>
                      <a:r>
                        <a:rPr lang="en-US" sz="900" spc="-35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disorder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1115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135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0.2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42754515"/>
                  </a:ext>
                </a:extLst>
              </a:tr>
              <a:tr h="142622">
                <a:tc>
                  <a:txBody>
                    <a:bodyPr/>
                    <a:lstStyle/>
                    <a:p>
                      <a:pPr marL="189865" marR="0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 spc="-10">
                          <a:effectLst/>
                        </a:rPr>
                        <a:t>P</a:t>
                      </a:r>
                      <a:r>
                        <a:rPr lang="en-US" sz="900" spc="-5">
                          <a:effectLst/>
                        </a:rPr>
                        <a:t>anic</a:t>
                      </a:r>
                      <a:r>
                        <a:rPr lang="en-US" sz="900" spc="35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disorder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1115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135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0.1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99184549"/>
                  </a:ext>
                </a:extLst>
              </a:tr>
              <a:tr h="142622">
                <a:tc>
                  <a:txBody>
                    <a:bodyPr/>
                    <a:lstStyle/>
                    <a:p>
                      <a:pPr marL="76200" marR="0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</a:rPr>
                        <a:t>Neurodevelopmental</a:t>
                      </a:r>
                      <a:r>
                        <a:rPr lang="en-US" sz="900" baseline="0" dirty="0">
                          <a:solidFill>
                            <a:srgbClr val="C00000"/>
                          </a:solidFill>
                          <a:effectLst/>
                        </a:rPr>
                        <a:t> disorders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3487171"/>
                  </a:ext>
                </a:extLst>
              </a:tr>
              <a:tr h="142622">
                <a:tc>
                  <a:txBody>
                    <a:bodyPr/>
                    <a:lstStyle/>
                    <a:p>
                      <a:pPr marL="189865" marR="0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Cognitive impairment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1115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1.8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135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5.9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3425815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189865" marR="0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Mental retardation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1115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24.5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135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1.1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09087201"/>
                  </a:ext>
                </a:extLst>
              </a:tr>
              <a:tr h="142622">
                <a:tc>
                  <a:txBody>
                    <a:bodyPr/>
                    <a:lstStyle/>
                    <a:p>
                      <a:pPr marL="76200" marR="0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</a:rPr>
                        <a:t>Cardiovascular</a:t>
                      </a:r>
                      <a:r>
                        <a:rPr lang="en-US" sz="900" spc="-8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</a:rPr>
                        <a:t>diseases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85292709"/>
                  </a:ext>
                </a:extLst>
              </a:tr>
              <a:tr h="142622">
                <a:tc>
                  <a:txBody>
                    <a:bodyPr/>
                    <a:lstStyle/>
                    <a:p>
                      <a:pPr marL="189865" marR="0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Rheumatic</a:t>
                      </a:r>
                      <a:r>
                        <a:rPr lang="en-US" sz="900" spc="-15" dirty="0">
                          <a:effectLst/>
                        </a:rPr>
                        <a:t> </a:t>
                      </a:r>
                      <a:r>
                        <a:rPr lang="en-US" sz="900" dirty="0">
                          <a:effectLst/>
                        </a:rPr>
                        <a:t>heart</a:t>
                      </a:r>
                      <a:r>
                        <a:rPr lang="en-US" sz="900" spc="-10" dirty="0">
                          <a:effectLst/>
                        </a:rPr>
                        <a:t> </a:t>
                      </a:r>
                      <a:r>
                        <a:rPr lang="en-US" sz="900" dirty="0">
                          <a:effectLst/>
                        </a:rPr>
                        <a:t>disease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19.2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20.5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76362341"/>
                  </a:ext>
                </a:extLst>
              </a:tr>
              <a:tr h="142622">
                <a:tc>
                  <a:txBody>
                    <a:bodyPr/>
                    <a:lstStyle/>
                    <a:p>
                      <a:pPr marL="189865" marR="0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Ischemic</a:t>
                      </a:r>
                      <a:r>
                        <a:rPr lang="en-US" sz="900" spc="-65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heart</a:t>
                      </a:r>
                      <a:r>
                        <a:rPr lang="en-US" sz="900" spc="-65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disease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9400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8.5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0.7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135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9.2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96389148"/>
                  </a:ext>
                </a:extLst>
              </a:tr>
              <a:tr h="142622">
                <a:tc>
                  <a:txBody>
                    <a:bodyPr/>
                    <a:lstStyle/>
                    <a:p>
                      <a:pPr marL="189865" marR="0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Cerebrovascular</a:t>
                      </a:r>
                      <a:r>
                        <a:rPr lang="en-US" sz="900" spc="-45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heart</a:t>
                      </a:r>
                      <a:r>
                        <a:rPr lang="en-US" sz="900" spc="-45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disease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4630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12.2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58925335"/>
                  </a:ext>
                </a:extLst>
              </a:tr>
              <a:tr h="142622">
                <a:tc>
                  <a:txBody>
                    <a:bodyPr/>
                    <a:lstStyle/>
                    <a:p>
                      <a:pPr marL="189865" marR="0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Inflammatory</a:t>
                      </a:r>
                      <a:r>
                        <a:rPr lang="en-US" sz="900" spc="-15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heart</a:t>
                      </a:r>
                      <a:r>
                        <a:rPr lang="en-US" sz="900" spc="-10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disease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1115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0.5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135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5.5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00991199"/>
                  </a:ext>
                </a:extLst>
              </a:tr>
              <a:tr h="142622">
                <a:tc>
                  <a:txBody>
                    <a:bodyPr/>
                    <a:lstStyle/>
                    <a:p>
                      <a:pPr marL="76200" marR="0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</a:rPr>
                        <a:t>Respiratory</a:t>
                      </a:r>
                      <a:r>
                        <a:rPr lang="en-US" sz="900" spc="-125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</a:rPr>
                        <a:t>diseases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0981391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marL="189865" marR="0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Chronic</a:t>
                      </a:r>
                      <a:r>
                        <a:rPr lang="en-US" sz="900" spc="55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obstructive</a:t>
                      </a:r>
                      <a:r>
                        <a:rPr lang="en-US" sz="900" spc="65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pulmonary</a:t>
                      </a:r>
                      <a:r>
                        <a:rPr lang="en-US" sz="900" spc="60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disease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1115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135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8.2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91523249"/>
                  </a:ext>
                </a:extLst>
              </a:tr>
              <a:tr h="142622">
                <a:tc>
                  <a:txBody>
                    <a:bodyPr/>
                    <a:lstStyle/>
                    <a:p>
                      <a:pPr marL="189865" marR="0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Asthma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940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135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0.6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0477491"/>
                  </a:ext>
                </a:extLst>
              </a:tr>
              <a:tr h="142622">
                <a:tc>
                  <a:txBody>
                    <a:bodyPr/>
                    <a:lstStyle/>
                    <a:p>
                      <a:pPr marL="76200" marR="0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Diabetes</a:t>
                      </a:r>
                      <a:r>
                        <a:rPr lang="en-US" sz="900" spc="75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mellitus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940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0.9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135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2.2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460911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7489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itle 1"/>
          <p:cNvSpPr txBox="1">
            <a:spLocks/>
          </p:cNvSpPr>
          <p:nvPr/>
        </p:nvSpPr>
        <p:spPr>
          <a:xfrm>
            <a:off x="2057400" y="136435"/>
            <a:ext cx="4790525" cy="777965"/>
          </a:xfrm>
          <a:prstGeom prst="rect">
            <a:avLst/>
          </a:prstGeom>
          <a:ln>
            <a:noFill/>
          </a:ln>
        </p:spPr>
        <p:txBody>
          <a:bodyPr lIns="0" tIns="0" rIns="0" bIns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 Narrow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 Narrow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 Narrow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 Narrow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2"/>
                </a:solidFill>
                <a:latin typeface="Arial Narrow" pitchFamily="34" charset="0"/>
              </a:defRPr>
            </a:lvl9pPr>
          </a:lstStyle>
          <a:p>
            <a:pPr algn="ctr"/>
            <a:r>
              <a:rPr lang="en-US" sz="24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DALYs</a:t>
            </a:r>
            <a:endParaRPr lang="en-US" sz="14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0405595"/>
              </p:ext>
            </p:extLst>
          </p:nvPr>
        </p:nvGraphicFramePr>
        <p:xfrm>
          <a:off x="1492592" y="1143000"/>
          <a:ext cx="4307258" cy="416172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57189">
                  <a:extLst>
                    <a:ext uri="{9D8B030D-6E8A-4147-A177-3AD203B41FA5}">
                      <a16:colId xmlns:a16="http://schemas.microsoft.com/office/drawing/2014/main" val="3515956180"/>
                    </a:ext>
                  </a:extLst>
                </a:gridCol>
                <a:gridCol w="648534">
                  <a:extLst>
                    <a:ext uri="{9D8B030D-6E8A-4147-A177-3AD203B41FA5}">
                      <a16:colId xmlns:a16="http://schemas.microsoft.com/office/drawing/2014/main" val="84767994"/>
                    </a:ext>
                  </a:extLst>
                </a:gridCol>
                <a:gridCol w="638873">
                  <a:extLst>
                    <a:ext uri="{9D8B030D-6E8A-4147-A177-3AD203B41FA5}">
                      <a16:colId xmlns:a16="http://schemas.microsoft.com/office/drawing/2014/main" val="650702754"/>
                    </a:ext>
                  </a:extLst>
                </a:gridCol>
                <a:gridCol w="762662">
                  <a:extLst>
                    <a:ext uri="{9D8B030D-6E8A-4147-A177-3AD203B41FA5}">
                      <a16:colId xmlns:a16="http://schemas.microsoft.com/office/drawing/2014/main" val="3923499895"/>
                    </a:ext>
                  </a:extLst>
                </a:gridCol>
              </a:tblGrid>
              <a:tr h="189609">
                <a:tc>
                  <a:txBody>
                    <a:bodyPr/>
                    <a:lstStyle/>
                    <a:p>
                      <a:pPr marL="75565" marR="0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Disease</a:t>
                      </a:r>
                      <a:r>
                        <a:rPr lang="en-US" sz="900" spc="-7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type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1605" marR="0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en-US" sz="900" spc="-10" dirty="0" err="1">
                          <a:solidFill>
                            <a:schemeClr val="tx1"/>
                          </a:solidFill>
                          <a:effectLst/>
                        </a:rPr>
                        <a:t>YLL</a:t>
                      </a:r>
                      <a:r>
                        <a:rPr lang="en-US" sz="900" spc="-5" dirty="0" err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en-US" sz="900" spc="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(y)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700" marR="0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YLDe </a:t>
                      </a:r>
                      <a:r>
                        <a:rPr lang="en-US" sz="900" spc="25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(y)</a:t>
                      </a:r>
                      <a:endParaRPr lang="en-US" sz="9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1925" marR="0">
                        <a:spcBef>
                          <a:spcPts val="190"/>
                        </a:spcBef>
                        <a:spcAft>
                          <a:spcPts val="0"/>
                        </a:spcAft>
                      </a:pPr>
                      <a:r>
                        <a:rPr lang="en-US" sz="900" spc="-35" dirty="0" err="1">
                          <a:solidFill>
                            <a:schemeClr val="tx1"/>
                          </a:solidFill>
                          <a:effectLst/>
                        </a:rPr>
                        <a:t>DAL</a:t>
                      </a:r>
                      <a:r>
                        <a:rPr lang="en-US" sz="900" spc="-40" dirty="0" err="1">
                          <a:solidFill>
                            <a:schemeClr val="tx1"/>
                          </a:solidFill>
                          <a:effectLst/>
                        </a:rPr>
                        <a:t>Y</a:t>
                      </a:r>
                      <a:r>
                        <a:rPr lang="en-US" sz="900" spc="-30" dirty="0" err="1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r>
                        <a:rPr lang="en-US" sz="900" spc="65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(y)</a:t>
                      </a:r>
                      <a:endParaRPr lang="en-US" sz="9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34656120"/>
                  </a:ext>
                </a:extLst>
              </a:tr>
              <a:tr h="198666">
                <a:tc>
                  <a:txBody>
                    <a:bodyPr/>
                    <a:lstStyle/>
                    <a:p>
                      <a:pPr marL="75565" marR="0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</a:rPr>
                        <a:t>Digestive</a:t>
                      </a:r>
                      <a:r>
                        <a:rPr lang="en-US" sz="900" spc="-125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</a:rPr>
                        <a:t>diseases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00315705"/>
                  </a:ext>
                </a:extLst>
              </a:tr>
              <a:tr h="198666">
                <a:tc>
                  <a:txBody>
                    <a:bodyPr/>
                    <a:lstStyle/>
                    <a:p>
                      <a:pPr marL="189230" marR="0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 spc="-10">
                          <a:effectLst/>
                        </a:rPr>
                        <a:t>P</a:t>
                      </a:r>
                      <a:r>
                        <a:rPr lang="en-US" sz="900" spc="-5">
                          <a:effectLst/>
                        </a:rPr>
                        <a:t>eptic</a:t>
                      </a:r>
                      <a:r>
                        <a:rPr lang="en-US" sz="900" spc="45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ulcer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0.6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686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35488955"/>
                  </a:ext>
                </a:extLst>
              </a:tr>
              <a:tr h="198666">
                <a:tc>
                  <a:txBody>
                    <a:bodyPr/>
                    <a:lstStyle/>
                    <a:p>
                      <a:pPr marL="189230" marR="0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Liver</a:t>
                      </a:r>
                      <a:r>
                        <a:rPr lang="en-US" sz="900" spc="-60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cirrhosis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415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17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686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2.6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19.5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05028768"/>
                  </a:ext>
                </a:extLst>
              </a:tr>
              <a:tr h="198666">
                <a:tc>
                  <a:txBody>
                    <a:bodyPr/>
                    <a:lstStyle/>
                    <a:p>
                      <a:pPr marL="75565" marR="0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</a:rPr>
                        <a:t>Genitourinary</a:t>
                      </a:r>
                      <a:r>
                        <a:rPr lang="en-US" sz="900" spc="25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</a:rPr>
                        <a:t>diseases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1531825"/>
                  </a:ext>
                </a:extLst>
              </a:tr>
              <a:tr h="198063">
                <a:tc>
                  <a:txBody>
                    <a:bodyPr/>
                    <a:lstStyle/>
                    <a:p>
                      <a:pPr marL="189230" marR="0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Nephritis</a:t>
                      </a:r>
                      <a:r>
                        <a:rPr lang="en-US" sz="900" spc="95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and</a:t>
                      </a:r>
                      <a:r>
                        <a:rPr lang="en-US" sz="900" spc="90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nephrosis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415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11.6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686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0.8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12.4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94048437"/>
                  </a:ext>
                </a:extLst>
              </a:tr>
              <a:tr h="198666">
                <a:tc>
                  <a:txBody>
                    <a:bodyPr/>
                    <a:lstStyle/>
                    <a:p>
                      <a:pPr marL="189230" marR="0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Benign</a:t>
                      </a:r>
                      <a:r>
                        <a:rPr lang="en-US" sz="900" spc="70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prostate</a:t>
                      </a:r>
                      <a:r>
                        <a:rPr lang="en-US" sz="900" spc="70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hypertrophy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49555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0.04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686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0.3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0.4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35876784"/>
                  </a:ext>
                </a:extLst>
              </a:tr>
              <a:tr h="198666">
                <a:tc>
                  <a:txBody>
                    <a:bodyPr/>
                    <a:lstStyle/>
                    <a:p>
                      <a:pPr marL="75565" marR="0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</a:rPr>
                        <a:t>Musculoskeletal</a:t>
                      </a:r>
                      <a:r>
                        <a:rPr lang="en-US" sz="900" spc="40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</a:rPr>
                        <a:t>diseases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91769998"/>
                  </a:ext>
                </a:extLst>
              </a:tr>
              <a:tr h="198666">
                <a:tc>
                  <a:txBody>
                    <a:bodyPr/>
                    <a:lstStyle/>
                    <a:p>
                      <a:pPr marL="189230" marR="0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Rheumatoid</a:t>
                      </a:r>
                      <a:r>
                        <a:rPr lang="en-US" sz="900" spc="145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arthritis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686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1.4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1.5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40979972"/>
                  </a:ext>
                </a:extLst>
              </a:tr>
              <a:tr h="198666">
                <a:tc>
                  <a:txBody>
                    <a:bodyPr/>
                    <a:lstStyle/>
                    <a:p>
                      <a:pPr marL="189230" marR="0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Osteoarthritis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9525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686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2.7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2.7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16928573"/>
                  </a:ext>
                </a:extLst>
              </a:tr>
              <a:tr h="198666">
                <a:tc>
                  <a:txBody>
                    <a:bodyPr/>
                    <a:lstStyle/>
                    <a:p>
                      <a:pPr marL="75565" marR="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</a:rPr>
                        <a:t>Congenital</a:t>
                      </a:r>
                      <a:r>
                        <a:rPr lang="en-US" sz="900" spc="215" dirty="0"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lang="en-US" sz="900" dirty="0">
                          <a:solidFill>
                            <a:srgbClr val="C00000"/>
                          </a:solidFill>
                          <a:effectLst/>
                        </a:rPr>
                        <a:t>anomalies</a:t>
                      </a:r>
                      <a:endParaRPr lang="en-US" sz="9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71218840"/>
                  </a:ext>
                </a:extLst>
              </a:tr>
              <a:tr h="198666">
                <a:tc>
                  <a:txBody>
                    <a:bodyPr/>
                    <a:lstStyle/>
                    <a:p>
                      <a:pPr marL="189230" marR="0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Abdominal</a:t>
                      </a:r>
                      <a:r>
                        <a:rPr lang="en-US" sz="900" spc="-45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wall</a:t>
                      </a:r>
                      <a:r>
                        <a:rPr lang="en-US" sz="900" spc="-50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defect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415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45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048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9525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45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79200288"/>
                  </a:ext>
                </a:extLst>
              </a:tr>
              <a:tr h="198666">
                <a:tc>
                  <a:txBody>
                    <a:bodyPr/>
                    <a:lstStyle/>
                    <a:p>
                      <a:pPr marL="189230" marR="0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Anencephaly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415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048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9525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80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13585558"/>
                  </a:ext>
                </a:extLst>
              </a:tr>
              <a:tr h="198063">
                <a:tc>
                  <a:txBody>
                    <a:bodyPr/>
                    <a:lstStyle/>
                    <a:p>
                      <a:pPr marL="189230" marR="0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Anorectal</a:t>
                      </a:r>
                      <a:r>
                        <a:rPr lang="en-US" sz="900" spc="105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atresia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415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16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686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0.2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8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16.2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01613265"/>
                  </a:ext>
                </a:extLst>
              </a:tr>
              <a:tr h="198666">
                <a:tc>
                  <a:txBody>
                    <a:bodyPr/>
                    <a:lstStyle/>
                    <a:p>
                      <a:pPr marL="189230" marR="0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Cleft</a:t>
                      </a:r>
                      <a:r>
                        <a:rPr lang="en-US" sz="900" spc="-35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lip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2.6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6860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3.6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4770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6.2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64075951"/>
                  </a:ext>
                </a:extLst>
              </a:tr>
              <a:tr h="198666">
                <a:tc>
                  <a:txBody>
                    <a:bodyPr/>
                    <a:lstStyle/>
                    <a:p>
                      <a:pPr marL="189230" marR="0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Cleft</a:t>
                      </a:r>
                      <a:r>
                        <a:rPr lang="en-US" sz="900" spc="100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palate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5.8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6860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7.8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13.6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82946661"/>
                  </a:ext>
                </a:extLst>
              </a:tr>
              <a:tr h="198666">
                <a:tc>
                  <a:txBody>
                    <a:bodyPr/>
                    <a:lstStyle/>
                    <a:p>
                      <a:pPr marL="189230" marR="0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Oesophageal</a:t>
                      </a:r>
                      <a:r>
                        <a:rPr lang="en-US" sz="900" spc="35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atresia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4150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048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9525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80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92337144"/>
                  </a:ext>
                </a:extLst>
              </a:tr>
              <a:tr h="198666">
                <a:tc>
                  <a:txBody>
                    <a:bodyPr/>
                    <a:lstStyle/>
                    <a:p>
                      <a:pPr marL="189230" marR="0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Renal</a:t>
                      </a:r>
                      <a:r>
                        <a:rPr lang="en-US" sz="900" spc="-60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agenesis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4150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80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3048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0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9525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80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92631067"/>
                  </a:ext>
                </a:extLst>
              </a:tr>
              <a:tr h="198666">
                <a:tc>
                  <a:txBody>
                    <a:bodyPr/>
                    <a:lstStyle/>
                    <a:p>
                      <a:pPr marL="189230" marR="0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Down</a:t>
                      </a:r>
                      <a:r>
                        <a:rPr lang="en-US" sz="900" spc="105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syndrome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4150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19.5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2090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36.4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55.9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83008581"/>
                  </a:ext>
                </a:extLst>
              </a:tr>
              <a:tr h="198666">
                <a:tc>
                  <a:txBody>
                    <a:bodyPr/>
                    <a:lstStyle/>
                    <a:p>
                      <a:pPr marL="189230" marR="0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Congenital</a:t>
                      </a:r>
                      <a:r>
                        <a:rPr lang="en-US" sz="900" spc="95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heart</a:t>
                      </a:r>
                      <a:r>
                        <a:rPr lang="en-US" sz="900" spc="105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anomalies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4150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18.5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2090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20.1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38.6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36736226"/>
                  </a:ext>
                </a:extLst>
              </a:tr>
              <a:tr h="198666">
                <a:tc>
                  <a:txBody>
                    <a:bodyPr/>
                    <a:lstStyle/>
                    <a:p>
                      <a:pPr marL="189230" marR="0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Spina</a:t>
                      </a:r>
                      <a:r>
                        <a:rPr lang="en-US" sz="900" spc="-90">
                          <a:effectLst/>
                        </a:rPr>
                        <a:t> </a:t>
                      </a:r>
                      <a:r>
                        <a:rPr lang="en-US" sz="900">
                          <a:effectLst/>
                        </a:rPr>
                        <a:t>bifida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4150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32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2090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37.9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19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69.9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848436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81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jrc corporate template 03">
  <a:themeElements>
    <a:clrScheme name="jrc corporate template 0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jrc corporate template 03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6838" tIns="47625" rIns="96838" bIns="47625" numCol="1" anchor="t" anchorCtr="0" compatLnSpc="1">
        <a:prstTxWarp prst="textNoShape">
          <a:avLst/>
        </a:prstTxWarp>
      </a:bodyPr>
      <a:lstStyle>
        <a:defPPr marL="361950" marR="0" indent="-361950" algn="l" defTabSz="966788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>
            <a:tab pos="188913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noFill/>
        <a:ln w="19050" cap="flat" cmpd="sng" algn="ctr">
          <a:solidFill>
            <a:schemeClr val="tx1"/>
          </a:solidFill>
          <a:prstDash val="solid"/>
          <a:round/>
          <a:headEnd type="none"/>
          <a:tailEnd type="arrow"/>
        </a:ln>
        <a:effectLst/>
      </a:spPr>
      <a:bodyPr/>
      <a:lstStyle/>
    </a:lnDef>
  </a:objectDefaults>
  <a:extraClrSchemeLst>
    <a:extraClrScheme>
      <a:clrScheme name="jrc corporate template 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rc corporate template 0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rc corporate template 03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rc corporate template 03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rc corporate template 03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rc corporate template 03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rc corporate template 03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15603</TotalTime>
  <Words>437</Words>
  <Application>Microsoft Office PowerPoint</Application>
  <PresentationFormat>On-screen Show (4:3)</PresentationFormat>
  <Paragraphs>272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MS PGothic</vt:lpstr>
      <vt:lpstr>SimSun</vt:lpstr>
      <vt:lpstr>Arial</vt:lpstr>
      <vt:lpstr>Arial Narrow</vt:lpstr>
      <vt:lpstr>Calibri</vt:lpstr>
      <vt:lpstr>Times New Roman</vt:lpstr>
      <vt:lpstr>Wingdings</vt:lpstr>
      <vt:lpstr>jrc corporate template 03</vt:lpstr>
      <vt:lpstr>PowerPoint Presentation</vt:lpstr>
      <vt:lpstr>PowerPoint Presentation</vt:lpstr>
      <vt:lpstr>PowerPoint Presentation</vt:lpstr>
      <vt:lpstr>PowerPoint Presentation</vt:lpstr>
    </vt:vector>
  </TitlesOfParts>
  <Company>JRC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karaksp</dc:creator>
  <cp:lastModifiedBy>Enve Lab</cp:lastModifiedBy>
  <cp:revision>458</cp:revision>
  <dcterms:created xsi:type="dcterms:W3CDTF">2009-01-09T09:15:41Z</dcterms:created>
  <dcterms:modified xsi:type="dcterms:W3CDTF">2016-12-19T11:22:35Z</dcterms:modified>
</cp:coreProperties>
</file>