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1"/>
  </p:notesMasterIdLst>
  <p:sldIdLst>
    <p:sldId id="256" r:id="rId2"/>
    <p:sldId id="314" r:id="rId3"/>
    <p:sldId id="316" r:id="rId4"/>
    <p:sldId id="312" r:id="rId5"/>
    <p:sldId id="313" r:id="rId6"/>
    <p:sldId id="317" r:id="rId7"/>
    <p:sldId id="319" r:id="rId8"/>
    <p:sldId id="318" r:id="rId9"/>
    <p:sldId id="272" r:id="rId10"/>
    <p:sldId id="299" r:id="rId11"/>
    <p:sldId id="300" r:id="rId12"/>
    <p:sldId id="301" r:id="rId13"/>
    <p:sldId id="308" r:id="rId14"/>
    <p:sldId id="278" r:id="rId15"/>
    <p:sldId id="307" r:id="rId16"/>
    <p:sldId id="311" r:id="rId17"/>
    <p:sldId id="309" r:id="rId18"/>
    <p:sldId id="288" r:id="rId19"/>
    <p:sldId id="290" r:id="rId20"/>
    <p:sldId id="273" r:id="rId21"/>
    <p:sldId id="292" r:id="rId22"/>
    <p:sldId id="303" r:id="rId23"/>
    <p:sldId id="295" r:id="rId24"/>
    <p:sldId id="269" r:id="rId25"/>
    <p:sldId id="320" r:id="rId26"/>
    <p:sldId id="306" r:id="rId27"/>
    <p:sldId id="304" r:id="rId28"/>
    <p:sldId id="305" r:id="rId29"/>
    <p:sldId id="296" r:id="rId3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36" autoAdjust="0"/>
    <p:restoredTop sz="94660"/>
  </p:normalViewPr>
  <p:slideViewPr>
    <p:cSldViewPr snapToGrid="0">
      <p:cViewPr varScale="1">
        <p:scale>
          <a:sx n="131" d="100"/>
          <a:sy n="131" d="100"/>
        </p:scale>
        <p:origin x="-1368" y="-11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049B6-6533-4E73-8FEA-89745697962F}" type="datetimeFigureOut">
              <a:rPr lang="sl-SI" smtClean="0"/>
              <a:t>20. 12. 16</a:t>
            </a:fld>
            <a:endParaRPr lang="sl-S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6579D-8CA9-4260-B9F5-56D43F60EBFC}" type="slidenum">
              <a:rPr lang="sl-SI" smtClean="0"/>
              <a:t>‹#›</a:t>
            </a:fld>
            <a:endParaRPr lang="sl-SI"/>
          </a:p>
        </p:txBody>
      </p:sp>
    </p:spTree>
    <p:extLst>
      <p:ext uri="{BB962C8B-B14F-4D97-AF65-F5344CB8AC3E}">
        <p14:creationId xmlns:p14="http://schemas.microsoft.com/office/powerpoint/2010/main" val="22838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00276-B967-416D-9BFA-AAB5841D4769}" type="slidenum">
              <a:rPr lang="sl-SI"/>
              <a:pPr/>
              <a:t>5</a:t>
            </a:fld>
            <a:endParaRPr lang="sl-SI"/>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914402"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CROME je </a:t>
            </a:r>
            <a:r>
              <a:rPr lang="en-US" dirty="0" err="1" smtClean="0"/>
              <a:t>odlična</a:t>
            </a:r>
            <a:r>
              <a:rPr lang="en-US" dirty="0" smtClean="0"/>
              <a:t> </a:t>
            </a:r>
            <a:r>
              <a:rPr lang="en-US" dirty="0" err="1" smtClean="0"/>
              <a:t>priložnost</a:t>
            </a:r>
            <a:r>
              <a:rPr lang="en-US" dirty="0" smtClean="0"/>
              <a:t> </a:t>
            </a:r>
            <a:r>
              <a:rPr lang="en-US" dirty="0" err="1" smtClean="0"/>
              <a:t>za</a:t>
            </a:r>
            <a:r>
              <a:rPr lang="en-US" dirty="0" smtClean="0"/>
              <a:t> follow up od PHIME </a:t>
            </a:r>
            <a:r>
              <a:rPr lang="en-US" dirty="0" err="1" smtClean="0"/>
              <a:t>študije</a:t>
            </a:r>
            <a:endParaRPr lang="en-US" dirty="0"/>
          </a:p>
        </p:txBody>
      </p:sp>
      <p:sp>
        <p:nvSpPr>
          <p:cNvPr id="4" name="Slide Number Placeholder 3"/>
          <p:cNvSpPr>
            <a:spLocks noGrp="1"/>
          </p:cNvSpPr>
          <p:nvPr>
            <p:ph type="sldNum" sz="quarter" idx="10"/>
          </p:nvPr>
        </p:nvSpPr>
        <p:spPr/>
        <p:txBody>
          <a:bodyPr/>
          <a:lstStyle/>
          <a:p>
            <a:fld id="{D6F24BA4-8EA8-9344-8A29-460166C31F9A}" type="slidenum">
              <a:rPr lang="en-US" smtClean="0"/>
              <a:t>11</a:t>
            </a:fld>
            <a:endParaRPr lang="en-US"/>
          </a:p>
        </p:txBody>
      </p:sp>
    </p:spTree>
    <p:extLst>
      <p:ext uri="{BB962C8B-B14F-4D97-AF65-F5344CB8AC3E}">
        <p14:creationId xmlns:p14="http://schemas.microsoft.com/office/powerpoint/2010/main" val="240385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smtClean="0"/>
              <a:t>Pregnant women with</a:t>
            </a:r>
            <a:r>
              <a:rPr lang="sl-SI" altLang="ja-JP" smtClean="0"/>
              <a:t>out</a:t>
            </a:r>
            <a:r>
              <a:rPr lang="en-GB" altLang="ja-JP" smtClean="0"/>
              <a:t> </a:t>
            </a:r>
            <a:r>
              <a:rPr lang="en-GB" altLang="ja-JP" i="1" smtClean="0"/>
              <a:t>GSTT1 </a:t>
            </a:r>
            <a:r>
              <a:rPr lang="en-GB" altLang="ja-JP" smtClean="0"/>
              <a:t>gene </a:t>
            </a:r>
            <a:r>
              <a:rPr lang="sl-SI" altLang="ja-JP" smtClean="0">
                <a:latin typeface="Arial" panose="020B0604020202020204" pitchFamily="34" charset="0"/>
              </a:rPr>
              <a:t>(GSTT1 deletion) </a:t>
            </a:r>
            <a:r>
              <a:rPr lang="en-GB" altLang="ja-JP" smtClean="0"/>
              <a:t>showed significantly higher MeHg (but not total Hg) in cord blood compared to women with the presence of </a:t>
            </a:r>
            <a:r>
              <a:rPr lang="en-GB" altLang="ja-JP" i="1" smtClean="0"/>
              <a:t>GSTT1</a:t>
            </a:r>
            <a:r>
              <a:rPr lang="en-GB" altLang="ja-JP" smtClean="0"/>
              <a:t> gene.</a:t>
            </a:r>
            <a:r>
              <a:rPr lang="en-US" altLang="ja-JP" smtClean="0"/>
              <a:t> </a:t>
            </a:r>
            <a:endParaRPr lang="sl-SI" altLang="ja-JP" smtClean="0"/>
          </a:p>
          <a:p>
            <a:r>
              <a:rPr lang="sl-SI" altLang="ja-JP" smtClean="0"/>
              <a:t>OR:</a:t>
            </a:r>
          </a:p>
          <a:p>
            <a:r>
              <a:rPr lang="sl-SI" altLang="sl-SI" smtClean="0"/>
              <a:t>Deletion of GSST1 gene influenced cord blood methyl Hg in compare to maternal blood methyl Hg (higher cord blood to maternal blood ratio). In other words, GSTT1 seems to be responsible for transfer of methyl Hg from maternal to cord blood.</a:t>
            </a:r>
          </a:p>
        </p:txBody>
      </p:sp>
      <p:sp>
        <p:nvSpPr>
          <p:cNvPr id="26628" name="Ograd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BA163A-6120-4F71-9607-60F741DE14F8}" type="slidenum">
              <a:rPr lang="sl-SI" altLang="sl-SI"/>
              <a:pPr eaLnBrk="1" hangingPunct="1"/>
              <a:t>19</a:t>
            </a:fld>
            <a:endParaRPr lang="sl-SI" altLang="sl-SI"/>
          </a:p>
        </p:txBody>
      </p:sp>
    </p:spTree>
    <p:extLst>
      <p:ext uri="{BB962C8B-B14F-4D97-AF65-F5344CB8AC3E}">
        <p14:creationId xmlns:p14="http://schemas.microsoft.com/office/powerpoint/2010/main" val="382621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smtClean="0"/>
              <a:t>Predlagam</a:t>
            </a:r>
            <a:r>
              <a:rPr lang="en-US" dirty="0" smtClean="0"/>
              <a:t>, da se </a:t>
            </a:r>
            <a:r>
              <a:rPr lang="en-US" dirty="0" err="1" smtClean="0"/>
              <a:t>nekaj</a:t>
            </a:r>
            <a:r>
              <a:rPr lang="en-US" dirty="0" smtClean="0"/>
              <a:t> </a:t>
            </a:r>
            <a:r>
              <a:rPr lang="en-US" dirty="0" err="1" smtClean="0"/>
              <a:t>pove</a:t>
            </a:r>
            <a:r>
              <a:rPr lang="en-US" dirty="0" smtClean="0"/>
              <a:t> o tem </a:t>
            </a:r>
            <a:r>
              <a:rPr lang="en-US" dirty="0" err="1" smtClean="0"/>
              <a:t>kaj</a:t>
            </a:r>
            <a:r>
              <a:rPr lang="en-US" dirty="0" smtClean="0"/>
              <a:t> </a:t>
            </a:r>
            <a:r>
              <a:rPr lang="en-US" dirty="0" err="1" smtClean="0"/>
              <a:t>nas</a:t>
            </a:r>
            <a:r>
              <a:rPr lang="en-US" dirty="0" smtClean="0"/>
              <a:t> je </a:t>
            </a:r>
            <a:r>
              <a:rPr lang="en-US" dirty="0" err="1" smtClean="0"/>
              <a:t>vodilo</a:t>
            </a:r>
            <a:r>
              <a:rPr lang="en-US" dirty="0" smtClean="0"/>
              <a:t> do </a:t>
            </a:r>
            <a:r>
              <a:rPr lang="en-US" dirty="0" err="1" smtClean="0"/>
              <a:t>tega</a:t>
            </a:r>
            <a:r>
              <a:rPr lang="en-US" dirty="0" smtClean="0"/>
              <a:t>, da </a:t>
            </a:r>
            <a:r>
              <a:rPr lang="en-US" dirty="0" err="1" smtClean="0"/>
              <a:t>smo</a:t>
            </a:r>
            <a:r>
              <a:rPr lang="en-US" dirty="0" smtClean="0"/>
              <a:t> se </a:t>
            </a:r>
            <a:r>
              <a:rPr lang="en-US" dirty="0" err="1" smtClean="0"/>
              <a:t>šli</a:t>
            </a:r>
            <a:r>
              <a:rPr lang="en-US" dirty="0" smtClean="0"/>
              <a:t> cross </a:t>
            </a:r>
            <a:r>
              <a:rPr lang="en-US" dirty="0" err="1" smtClean="0"/>
              <a:t>medietrransko</a:t>
            </a:r>
            <a:r>
              <a:rPr lang="en-US" dirty="0" smtClean="0"/>
              <a:t> </a:t>
            </a:r>
            <a:r>
              <a:rPr lang="en-US" dirty="0" err="1" smtClean="0"/>
              <a:t>študijo</a:t>
            </a:r>
            <a:endParaRPr lang="en-US" dirty="0"/>
          </a:p>
        </p:txBody>
      </p:sp>
      <p:sp>
        <p:nvSpPr>
          <p:cNvPr id="4" name="Slide Number Placeholder 3"/>
          <p:cNvSpPr>
            <a:spLocks noGrp="1"/>
          </p:cNvSpPr>
          <p:nvPr>
            <p:ph type="sldNum" sz="quarter" idx="10"/>
          </p:nvPr>
        </p:nvSpPr>
        <p:spPr/>
        <p:txBody>
          <a:bodyPr/>
          <a:lstStyle/>
          <a:p>
            <a:fld id="{D6F24BA4-8EA8-9344-8A29-460166C31F9A}" type="slidenum">
              <a:rPr lang="en-US" smtClean="0"/>
              <a:t>28</a:t>
            </a:fld>
            <a:endParaRPr lang="en-US"/>
          </a:p>
        </p:txBody>
      </p:sp>
    </p:spTree>
    <p:extLst>
      <p:ext uri="{BB962C8B-B14F-4D97-AF65-F5344CB8AC3E}">
        <p14:creationId xmlns:p14="http://schemas.microsoft.com/office/powerpoint/2010/main" val="316611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406040-998F-4FF3-B57A-CE38B36FC9C2}" type="datetimeFigureOut">
              <a:rPr lang="sl-SI" smtClean="0"/>
              <a:t>20. 12. 16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22937924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06040-998F-4FF3-B57A-CE38B36FC9C2}" type="datetimeFigureOut">
              <a:rPr lang="sl-SI" smtClean="0"/>
              <a:t>20. 12. 16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149576778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06040-998F-4FF3-B57A-CE38B36FC9C2}" type="datetimeFigureOut">
              <a:rPr lang="sl-SI" smtClean="0"/>
              <a:t>20. 12. 16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259725655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777875"/>
          </a:xfrm>
        </p:spPr>
        <p:txBody>
          <a:bodyPr/>
          <a:lstStyle/>
          <a:p>
            <a:r>
              <a:rPr lang="en-US" smtClean="0"/>
              <a:t>Click to edit Master title style</a:t>
            </a:r>
            <a:endParaRPr lang="sl-SI"/>
          </a:p>
        </p:txBody>
      </p:sp>
      <p:sp>
        <p:nvSpPr>
          <p:cNvPr id="3" name="Table Placeholder 2"/>
          <p:cNvSpPr>
            <a:spLocks noGrp="1"/>
          </p:cNvSpPr>
          <p:nvPr>
            <p:ph type="tbl" idx="1"/>
          </p:nvPr>
        </p:nvSpPr>
        <p:spPr>
          <a:xfrm>
            <a:off x="457200" y="1052513"/>
            <a:ext cx="8229600" cy="5073650"/>
          </a:xfrm>
        </p:spPr>
        <p:txBody>
          <a:bodyPr/>
          <a:lstStyle/>
          <a:p>
            <a:pPr lvl="0"/>
            <a:endParaRPr lang="sl-S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sl-SI"/>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89AFEE36-BD0A-437B-9C0A-970857F4EE72}" type="slidenum">
              <a:rPr lang="sl-SI"/>
              <a:pPr>
                <a:defRPr/>
              </a:pPr>
              <a:t>‹#›</a:t>
            </a:fld>
            <a:endParaRPr lang="sl-SI"/>
          </a:p>
        </p:txBody>
      </p:sp>
    </p:spTree>
    <p:extLst>
      <p:ext uri="{BB962C8B-B14F-4D97-AF65-F5344CB8AC3E}">
        <p14:creationId xmlns:p14="http://schemas.microsoft.com/office/powerpoint/2010/main" val="239805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sl-SI"/>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sl-SI"/>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647A153-515C-4679-8EAD-05FDB7CE44A9}" type="slidenum">
              <a:rPr lang="sl-SI"/>
              <a:pPr/>
              <a:t>‹#›</a:t>
            </a:fld>
            <a:endParaRPr lang="sl-SI"/>
          </a:p>
        </p:txBody>
      </p:sp>
    </p:spTree>
    <p:extLst>
      <p:ext uri="{BB962C8B-B14F-4D97-AF65-F5344CB8AC3E}">
        <p14:creationId xmlns:p14="http://schemas.microsoft.com/office/powerpoint/2010/main" val="6610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06040-998F-4FF3-B57A-CE38B36FC9C2}" type="datetimeFigureOut">
              <a:rPr lang="sl-SI" smtClean="0"/>
              <a:t>20. 12. 16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200830652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406040-998F-4FF3-B57A-CE38B36FC9C2}" type="datetimeFigureOut">
              <a:rPr lang="sl-SI" smtClean="0"/>
              <a:t>20. 12. 16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26133724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406040-998F-4FF3-B57A-CE38B36FC9C2}" type="datetimeFigureOut">
              <a:rPr lang="sl-SI" smtClean="0"/>
              <a:t>20. 12. 16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7B6FBE-8CC0-4775-9BCF-04A9E5A0E3BD}" type="slidenum">
              <a:rPr lang="sl-SI" smtClean="0"/>
              <a:t>‹#›</a:t>
            </a:fld>
            <a:endParaRPr lang="sl-SI"/>
          </a:p>
        </p:txBody>
      </p:sp>
      <p:pic>
        <p:nvPicPr>
          <p:cNvPr id="8" name="Picture 7" descr="Logo-IJ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1087" y="47326"/>
            <a:ext cx="442913" cy="48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64089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406040-998F-4FF3-B57A-CE38B36FC9C2}" type="datetimeFigureOut">
              <a:rPr lang="sl-SI" smtClean="0"/>
              <a:t>20. 12. 16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71661064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406040-998F-4FF3-B57A-CE38B36FC9C2}" type="datetimeFigureOut">
              <a:rPr lang="sl-SI" smtClean="0"/>
              <a:t>20. 12. 16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170054790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06040-998F-4FF3-B57A-CE38B36FC9C2}" type="datetimeFigureOut">
              <a:rPr lang="sl-SI" smtClean="0"/>
              <a:t>20. 12. 16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57B6FBE-8CC0-4775-9BCF-04A9E5A0E3BD}" type="slidenum">
              <a:rPr lang="sl-SI" smtClean="0"/>
              <a:t>‹#›</a:t>
            </a:fld>
            <a:endParaRPr lang="sl-SI"/>
          </a:p>
        </p:txBody>
      </p:sp>
      <p:pic>
        <p:nvPicPr>
          <p:cNvPr id="5" name="Picture 4" descr="Logo-IJ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1087" y="47327"/>
            <a:ext cx="442913" cy="51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66159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06040-998F-4FF3-B57A-CE38B36FC9C2}" type="datetimeFigureOut">
              <a:rPr lang="sl-SI" smtClean="0"/>
              <a:t>20. 12. 16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173813470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406040-998F-4FF3-B57A-CE38B36FC9C2}" type="datetimeFigureOut">
              <a:rPr lang="sl-SI" smtClean="0"/>
              <a:t>20. 12. 16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7B6FBE-8CC0-4775-9BCF-04A9E5A0E3BD}" type="slidenum">
              <a:rPr lang="sl-SI" smtClean="0"/>
              <a:t>‹#›</a:t>
            </a:fld>
            <a:endParaRPr lang="sl-SI"/>
          </a:p>
        </p:txBody>
      </p:sp>
    </p:spTree>
    <p:extLst>
      <p:ext uri="{BB962C8B-B14F-4D97-AF65-F5344CB8AC3E}">
        <p14:creationId xmlns:p14="http://schemas.microsoft.com/office/powerpoint/2010/main" val="226624765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06040-998F-4FF3-B57A-CE38B36FC9C2}" type="datetimeFigureOut">
              <a:rPr lang="sl-SI" smtClean="0"/>
              <a:t>20. 12. 16</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6FBE-8CC0-4775-9BCF-04A9E5A0E3BD}" type="slidenum">
              <a:rPr lang="sl-SI" smtClean="0"/>
              <a:t>‹#›</a:t>
            </a:fld>
            <a:endParaRPr lang="sl-SI"/>
          </a:p>
        </p:txBody>
      </p:sp>
      <p:pic>
        <p:nvPicPr>
          <p:cNvPr id="7" name="Picture 6" descr="Logo-IJS"/>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701087" y="47326"/>
            <a:ext cx="442913" cy="48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28195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gif"/><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1.jpe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jpe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emf"/><Relationship Id="rId6" Type="http://schemas.openxmlformats.org/officeDocument/2006/relationships/image" Target="../media/image41.emf"/><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gif"/><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1.jpe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pa.gov/choose-fish-and-shellfish-wisely/fish-and-shellfish-advisories-and-safe-eating-guidelines" TargetMode="External"/><Relationship Id="rId3" Type="http://schemas.openxmlformats.org/officeDocument/2006/relationships/hyperlink" Target="http://oehha.ca.gov/fish/advisori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8.jp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wmf"/><Relationship Id="rId5" Type="http://schemas.openxmlformats.org/officeDocument/2006/relationships/image" Target="../media/image47.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png"/><Relationship Id="rId8"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345" y="1773586"/>
            <a:ext cx="6983498" cy="1139516"/>
          </a:xfrm>
        </p:spPr>
        <p:txBody>
          <a:bodyPr>
            <a:noAutofit/>
          </a:bodyPr>
          <a:lstStyle/>
          <a:p>
            <a:r>
              <a:rPr lang="en-GB" sz="2800" b="1" dirty="0">
                <a:solidFill>
                  <a:srgbClr val="002060"/>
                </a:solidFill>
                <a:latin typeface="+mn-lt"/>
              </a:rPr>
              <a:t>Neurodevelopment, low level mercury exposure and genetic polymorphisms </a:t>
            </a:r>
            <a:r>
              <a:rPr lang="sl-SI" sz="2800" b="1" dirty="0" smtClean="0">
                <a:solidFill>
                  <a:srgbClr val="002060"/>
                </a:solidFill>
                <a:latin typeface="+mn-lt"/>
              </a:rPr>
              <a:t/>
            </a:r>
            <a:br>
              <a:rPr lang="sl-SI" sz="2800" b="1" dirty="0" smtClean="0">
                <a:solidFill>
                  <a:srgbClr val="002060"/>
                </a:solidFill>
                <a:latin typeface="+mn-lt"/>
              </a:rPr>
            </a:br>
            <a:r>
              <a:rPr lang="en-GB" sz="2800" b="1" dirty="0" smtClean="0">
                <a:solidFill>
                  <a:srgbClr val="002060"/>
                </a:solidFill>
                <a:latin typeface="+mn-lt"/>
              </a:rPr>
              <a:t>in </a:t>
            </a:r>
            <a:r>
              <a:rPr lang="en-GB" sz="2800" b="1" dirty="0">
                <a:solidFill>
                  <a:srgbClr val="002060"/>
                </a:solidFill>
                <a:latin typeface="+mn-lt"/>
              </a:rPr>
              <a:t>birth cohorts from Slovenia and Croatia</a:t>
            </a:r>
            <a:endParaRPr lang="sl-SI" sz="2800" b="1" dirty="0">
              <a:solidFill>
                <a:srgbClr val="002060"/>
              </a:solidFill>
              <a:latin typeface="+mn-lt"/>
            </a:endParaRPr>
          </a:p>
        </p:txBody>
      </p:sp>
      <p:sp>
        <p:nvSpPr>
          <p:cNvPr id="3" name="Subtitle 2"/>
          <p:cNvSpPr>
            <a:spLocks noGrp="1"/>
          </p:cNvSpPr>
          <p:nvPr>
            <p:ph type="subTitle" idx="1"/>
          </p:nvPr>
        </p:nvSpPr>
        <p:spPr>
          <a:xfrm>
            <a:off x="772297" y="3260647"/>
            <a:ext cx="7673546" cy="856728"/>
          </a:xfrm>
        </p:spPr>
        <p:txBody>
          <a:bodyPr>
            <a:normAutofit lnSpcReduction="10000"/>
          </a:bodyPr>
          <a:lstStyle/>
          <a:p>
            <a:r>
              <a:rPr lang="sl-SI" sz="1500" dirty="0"/>
              <a:t>Janja Snoj Tratnik</a:t>
            </a:r>
            <a:r>
              <a:rPr lang="sl-SI" sz="1500" baseline="30000" dirty="0"/>
              <a:t>1,7</a:t>
            </a:r>
            <a:r>
              <a:rPr lang="sl-SI" sz="1500" dirty="0"/>
              <a:t>, Ingrid Falnoga</a:t>
            </a:r>
            <a:r>
              <a:rPr lang="sl-SI" sz="1500" baseline="30000" dirty="0"/>
              <a:t>1</a:t>
            </a:r>
            <a:r>
              <a:rPr lang="sl-SI" sz="1500" dirty="0"/>
              <a:t>, Ajda Trdin</a:t>
            </a:r>
            <a:r>
              <a:rPr lang="sl-SI" sz="1500" baseline="30000" dirty="0"/>
              <a:t>1,7</a:t>
            </a:r>
            <a:r>
              <a:rPr lang="sl-SI" sz="1500" dirty="0"/>
              <a:t>, </a:t>
            </a:r>
            <a:r>
              <a:rPr lang="sl-SI" sz="1500" dirty="0" smtClean="0"/>
              <a:t>Anja Stajnko</a:t>
            </a:r>
            <a:r>
              <a:rPr lang="sl-SI" sz="1500" baseline="30000" dirty="0"/>
              <a:t>1,7</a:t>
            </a:r>
            <a:r>
              <a:rPr lang="sl-SI" sz="1500" dirty="0" smtClean="0"/>
              <a:t>, Darja </a:t>
            </a:r>
            <a:r>
              <a:rPr lang="sl-SI" sz="1500" dirty="0"/>
              <a:t>Mazej</a:t>
            </a:r>
            <a:r>
              <a:rPr lang="sl-SI" sz="1500" baseline="30000" dirty="0"/>
              <a:t>1</a:t>
            </a:r>
            <a:r>
              <a:rPr lang="sl-SI" sz="1500" dirty="0"/>
              <a:t>, Alenka Sešek Briški</a:t>
            </a:r>
            <a:r>
              <a:rPr lang="sl-SI" sz="1500" baseline="30000" dirty="0"/>
              <a:t>3</a:t>
            </a:r>
            <a:r>
              <a:rPr lang="sl-SI" sz="1500" dirty="0"/>
              <a:t>, Joško Osredkar</a:t>
            </a:r>
            <a:r>
              <a:rPr lang="sl-SI" sz="1500" baseline="30000" dirty="0"/>
              <a:t>3</a:t>
            </a:r>
            <a:r>
              <a:rPr lang="sl-SI" sz="1500" dirty="0"/>
              <a:t>, Mladen Krsnik</a:t>
            </a:r>
            <a:r>
              <a:rPr lang="sl-SI" sz="1500" baseline="30000" dirty="0"/>
              <a:t>3</a:t>
            </a:r>
            <a:r>
              <a:rPr lang="sl-SI" sz="1500" dirty="0"/>
              <a:t>, Alfred B. Kobal</a:t>
            </a:r>
            <a:r>
              <a:rPr lang="sl-SI" sz="1500" baseline="30000" dirty="0"/>
              <a:t>2</a:t>
            </a:r>
            <a:r>
              <a:rPr lang="sl-SI" sz="1500" dirty="0"/>
              <a:t>, David Neubauer</a:t>
            </a:r>
            <a:r>
              <a:rPr lang="sl-SI" sz="1500" baseline="30000" dirty="0"/>
              <a:t>3</a:t>
            </a:r>
            <a:r>
              <a:rPr lang="sl-SI" sz="1500" dirty="0"/>
              <a:t>, Jana Kodrič</a:t>
            </a:r>
            <a:r>
              <a:rPr lang="sl-SI" sz="1500" baseline="30000" dirty="0"/>
              <a:t>3</a:t>
            </a:r>
            <a:r>
              <a:rPr lang="sl-SI" sz="1500" dirty="0"/>
              <a:t>, Staša Stropnik</a:t>
            </a:r>
            <a:r>
              <a:rPr lang="sl-SI" sz="1500" baseline="30000" dirty="0"/>
              <a:t>3</a:t>
            </a:r>
            <a:r>
              <a:rPr lang="sl-SI" sz="1500" dirty="0"/>
              <a:t>, David Gosar</a:t>
            </a:r>
            <a:r>
              <a:rPr lang="sl-SI" sz="1500" baseline="30000" dirty="0"/>
              <a:t>3</a:t>
            </a:r>
            <a:r>
              <a:rPr lang="sl-SI" sz="1500" dirty="0"/>
              <a:t>, Janja Marc</a:t>
            </a:r>
            <a:r>
              <a:rPr lang="sl-SI" sz="1500" baseline="30000" dirty="0"/>
              <a:t>4</a:t>
            </a:r>
            <a:r>
              <a:rPr lang="sl-SI" sz="1500" dirty="0"/>
              <a:t>, Simona Jurković Mlakar</a:t>
            </a:r>
            <a:r>
              <a:rPr lang="sl-SI" sz="1500" baseline="30000" dirty="0"/>
              <a:t>4</a:t>
            </a:r>
            <a:r>
              <a:rPr lang="sl-SI" sz="1500" dirty="0"/>
              <a:t>, Igor Prpić</a:t>
            </a:r>
            <a:r>
              <a:rPr lang="sl-SI" sz="1500" baseline="30000" dirty="0"/>
              <a:t>6</a:t>
            </a:r>
            <a:r>
              <a:rPr lang="sl-SI" sz="1500" dirty="0"/>
              <a:t>, Zdravko Špirić</a:t>
            </a:r>
            <a:r>
              <a:rPr lang="sl-SI" sz="1500" baseline="30000" dirty="0"/>
              <a:t>5</a:t>
            </a:r>
            <a:r>
              <a:rPr lang="sl-SI" sz="1500" dirty="0"/>
              <a:t>, </a:t>
            </a:r>
            <a:r>
              <a:rPr lang="sl-SI" sz="1500" u="sng" dirty="0"/>
              <a:t>Milena Horvat</a:t>
            </a:r>
            <a:r>
              <a:rPr lang="sl-SI" sz="1500" u="sng" baseline="30000" dirty="0"/>
              <a:t>1,7</a:t>
            </a:r>
          </a:p>
        </p:txBody>
      </p:sp>
      <p:sp>
        <p:nvSpPr>
          <p:cNvPr id="4" name="TextBox 3"/>
          <p:cNvSpPr txBox="1"/>
          <p:nvPr/>
        </p:nvSpPr>
        <p:spPr>
          <a:xfrm>
            <a:off x="1504512" y="4249180"/>
            <a:ext cx="6023765" cy="1569660"/>
          </a:xfrm>
          <a:prstGeom prst="rect">
            <a:avLst/>
          </a:prstGeom>
          <a:noFill/>
        </p:spPr>
        <p:txBody>
          <a:bodyPr wrap="none" rtlCol="0">
            <a:spAutoFit/>
          </a:bodyPr>
          <a:lstStyle/>
          <a:p>
            <a:pPr algn="ctr"/>
            <a:r>
              <a:rPr lang="en-GB" sz="1200" i="1" baseline="30000" dirty="0"/>
              <a:t>1</a:t>
            </a:r>
            <a:r>
              <a:rPr lang="en-GB" sz="1200" i="1" dirty="0"/>
              <a:t>Jožef Stefan’ Institute, Department of Environmental Sciences, Ljubljana, Slovenia</a:t>
            </a:r>
            <a:endParaRPr lang="sl-SI" sz="1200" dirty="0"/>
          </a:p>
          <a:p>
            <a:pPr algn="ctr"/>
            <a:r>
              <a:rPr lang="en-GB" sz="1200" i="1" baseline="30000" dirty="0"/>
              <a:t>2</a:t>
            </a:r>
            <a:r>
              <a:rPr lang="en-GB" sz="1200" i="1" dirty="0"/>
              <a:t>Ex-Department of Occupational Health, Idrija Mercury Mine, </a:t>
            </a:r>
            <a:r>
              <a:rPr lang="en-GB" sz="1200" i="1" dirty="0" err="1"/>
              <a:t>Arkova</a:t>
            </a:r>
            <a:r>
              <a:rPr lang="en-GB" sz="1200" i="1" dirty="0"/>
              <a:t> 43, 5280 Idrija, Slovenia,</a:t>
            </a:r>
            <a:endParaRPr lang="sl-SI" sz="1200" dirty="0"/>
          </a:p>
          <a:p>
            <a:pPr algn="ctr"/>
            <a:r>
              <a:rPr lang="en-GB" sz="1200" i="1" baseline="30000" dirty="0"/>
              <a:t>3</a:t>
            </a:r>
            <a:r>
              <a:rPr lang="en-GB" sz="1200" i="1" dirty="0"/>
              <a:t>University in Ljubljana, University Medical Centre Ljubljana, Slovenia,</a:t>
            </a:r>
            <a:endParaRPr lang="sl-SI" sz="1200" dirty="0"/>
          </a:p>
          <a:p>
            <a:pPr algn="ctr"/>
            <a:r>
              <a:rPr lang="en-GB" sz="1200" i="1" baseline="30000" dirty="0"/>
              <a:t>4</a:t>
            </a:r>
            <a:r>
              <a:rPr lang="en-GB" sz="1200" i="1" dirty="0"/>
              <a:t>University in Ljubljana, Faculty of Pharmacy, Slovenia</a:t>
            </a:r>
            <a:endParaRPr lang="sl-SI" sz="1200" dirty="0"/>
          </a:p>
          <a:p>
            <a:pPr algn="ctr"/>
            <a:r>
              <a:rPr lang="en-GB" sz="1200" i="1" baseline="30000" dirty="0"/>
              <a:t>5</a:t>
            </a:r>
            <a:r>
              <a:rPr lang="en-GB" sz="1200" i="1" dirty="0"/>
              <a:t>OIKON, Institute of Applied Ecology, Zagreb Croatia</a:t>
            </a:r>
            <a:endParaRPr lang="sl-SI" sz="1200" dirty="0"/>
          </a:p>
          <a:p>
            <a:pPr algn="ctr"/>
            <a:r>
              <a:rPr lang="en-GB" sz="1200" i="1" baseline="30000" dirty="0"/>
              <a:t>6</a:t>
            </a:r>
            <a:r>
              <a:rPr lang="en-GB" sz="1200" i="1" dirty="0"/>
              <a:t> University of Rijeka, Medical Faculty of Rijeka, Department of Paediatrics Croatia</a:t>
            </a:r>
            <a:endParaRPr lang="sl-SI" sz="1200" dirty="0"/>
          </a:p>
          <a:p>
            <a:pPr algn="ctr"/>
            <a:r>
              <a:rPr lang="en-GB" sz="1200" i="1" baseline="30000" dirty="0"/>
              <a:t>7</a:t>
            </a:r>
            <a:r>
              <a:rPr lang="en-GB" sz="1200" i="1" dirty="0"/>
              <a:t> ‘</a:t>
            </a:r>
            <a:r>
              <a:rPr lang="en-GB" sz="1200" i="1" dirty="0" err="1"/>
              <a:t>Jožef</a:t>
            </a:r>
            <a:r>
              <a:rPr lang="en-GB" sz="1200" i="1" dirty="0"/>
              <a:t> Stefan’ International Postgraduate School, Ljubljana, Slovenia</a:t>
            </a:r>
            <a:endParaRPr lang="sl-SI" sz="1200" dirty="0"/>
          </a:p>
          <a:p>
            <a:pPr algn="ctr"/>
            <a:endParaRPr lang="sl-SI" sz="1200" dirty="0"/>
          </a:p>
        </p:txBody>
      </p:sp>
      <p:pic>
        <p:nvPicPr>
          <p:cNvPr id="5" name="Picture 4" descr="IJ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012" y="182079"/>
            <a:ext cx="359092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HIME_ring12_CMYK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2" y="22846"/>
            <a:ext cx="830561" cy="8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rom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48" y="22846"/>
            <a:ext cx="1395595" cy="6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635182" y="6506549"/>
            <a:ext cx="3724585" cy="300082"/>
          </a:xfrm>
          <a:prstGeom prst="rect">
            <a:avLst/>
          </a:prstGeom>
          <a:noFill/>
        </p:spPr>
        <p:txBody>
          <a:bodyPr wrap="none" rtlCol="0">
            <a:spAutoFit/>
          </a:bodyPr>
          <a:lstStyle/>
          <a:p>
            <a:r>
              <a:rPr lang="sl-SI" sz="1350" b="1" dirty="0" smtClean="0"/>
              <a:t>CROME  Life+,  Final Meeting, Athens, 20.12.2016 </a:t>
            </a:r>
            <a:endParaRPr lang="sl-SI" sz="1350" dirty="0"/>
          </a:p>
        </p:txBody>
      </p:sp>
      <p:pic>
        <p:nvPicPr>
          <p:cNvPr id="10" name="Picture 3"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9855" y="22847"/>
            <a:ext cx="974287" cy="69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0879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481" y="1136822"/>
            <a:ext cx="8229600" cy="5343068"/>
          </a:xfrm>
        </p:spPr>
        <p:txBody>
          <a:bodyPr>
            <a:normAutofit/>
          </a:bodyPr>
          <a:lstStyle/>
          <a:p>
            <a:pPr algn="just"/>
            <a:r>
              <a:rPr lang="en-US" sz="1800" dirty="0"/>
              <a:t>Epidemiological studies have demonstrated that the developmental neurotoxicity is associated with prenatal methyl mercury (</a:t>
            </a:r>
            <a:r>
              <a:rPr lang="en-US" sz="1800" dirty="0" err="1"/>
              <a:t>MeHg</a:t>
            </a:r>
            <a:r>
              <a:rPr lang="en-US" sz="1800" dirty="0"/>
              <a:t>) exposure (</a:t>
            </a:r>
            <a:r>
              <a:rPr lang="en-US" sz="1800" dirty="0" err="1"/>
              <a:t>Grandjean</a:t>
            </a:r>
            <a:r>
              <a:rPr lang="en-US" sz="1800" dirty="0"/>
              <a:t> and </a:t>
            </a:r>
            <a:r>
              <a:rPr lang="en-US" sz="1800" dirty="0" err="1"/>
              <a:t>Landrigan</a:t>
            </a:r>
            <a:r>
              <a:rPr lang="en-US" sz="1800" dirty="0"/>
              <a:t> 2006</a:t>
            </a:r>
            <a:r>
              <a:rPr lang="en-US" sz="1800" dirty="0" smtClean="0"/>
              <a:t>)</a:t>
            </a:r>
            <a:endParaRPr lang="sl-SI" sz="1800" dirty="0" smtClean="0"/>
          </a:p>
          <a:p>
            <a:pPr algn="just"/>
            <a:endParaRPr lang="sl-SI" sz="1800" dirty="0" smtClean="0"/>
          </a:p>
          <a:p>
            <a:pPr algn="just"/>
            <a:r>
              <a:rPr lang="en-GB" sz="1800" i="1" dirty="0"/>
              <a:t>Effects of prenatal </a:t>
            </a:r>
            <a:r>
              <a:rPr lang="en-GB" sz="1800" i="1" dirty="0" smtClean="0"/>
              <a:t>exposure </a:t>
            </a:r>
            <a:r>
              <a:rPr lang="en-GB" sz="1800" i="1" dirty="0"/>
              <a:t>to </a:t>
            </a:r>
            <a:r>
              <a:rPr lang="sl-SI" sz="1800" i="1" dirty="0"/>
              <a:t>Me</a:t>
            </a:r>
            <a:r>
              <a:rPr lang="en-GB" sz="1800" i="1" dirty="0"/>
              <a:t>Hg from fish consumption</a:t>
            </a:r>
            <a:r>
              <a:rPr lang="sl-SI" sz="1800" i="1" dirty="0"/>
              <a:t> </a:t>
            </a:r>
            <a:r>
              <a:rPr lang="en-GB" sz="1800" i="1" dirty="0"/>
              <a:t>have been evaluated in many studies</a:t>
            </a:r>
            <a:r>
              <a:rPr lang="sl-SI" sz="1800" i="1" dirty="0"/>
              <a:t>…</a:t>
            </a:r>
          </a:p>
          <a:p>
            <a:pPr algn="just"/>
            <a:r>
              <a:rPr lang="en-US" altLang="en-US" sz="1800" i="1" dirty="0"/>
              <a:t>findings have been inconsistent, particularly when assessing the effects of exposures to </a:t>
            </a:r>
            <a:r>
              <a:rPr lang="en-US" altLang="en-US" sz="1800" b="1" i="1" dirty="0"/>
              <a:t>low</a:t>
            </a:r>
            <a:r>
              <a:rPr lang="en-US" altLang="en-US" sz="1800" i="1" dirty="0"/>
              <a:t> </a:t>
            </a:r>
            <a:r>
              <a:rPr lang="en-US" altLang="en-US" sz="1800" b="1" i="1" dirty="0"/>
              <a:t>mercury levels</a:t>
            </a:r>
            <a:endParaRPr lang="sl-SI" altLang="en-US" sz="1800" b="1" i="1" dirty="0"/>
          </a:p>
          <a:p>
            <a:pPr algn="just"/>
            <a:endParaRPr lang="sl-SI" sz="1800" dirty="0" smtClean="0"/>
          </a:p>
          <a:p>
            <a:pPr algn="just"/>
            <a:r>
              <a:rPr lang="sl-SI" sz="1800" dirty="0" smtClean="0"/>
              <a:t>S</a:t>
            </a:r>
            <a:r>
              <a:rPr lang="en-US" sz="1800" dirty="0" err="1" smtClean="0"/>
              <a:t>usceptibility</a:t>
            </a:r>
            <a:r>
              <a:rPr lang="en-US" sz="1800" dirty="0" smtClean="0"/>
              <a:t> </a:t>
            </a:r>
            <a:r>
              <a:rPr lang="en-US" sz="1800" dirty="0"/>
              <a:t>to </a:t>
            </a:r>
            <a:r>
              <a:rPr lang="sl-SI" sz="1800" dirty="0" smtClean="0"/>
              <a:t>mercury</a:t>
            </a:r>
            <a:r>
              <a:rPr lang="en-US" sz="1800" dirty="0" smtClean="0"/>
              <a:t> </a:t>
            </a:r>
            <a:r>
              <a:rPr lang="en-US" sz="1800" dirty="0"/>
              <a:t>may be modified by genetic </a:t>
            </a:r>
            <a:r>
              <a:rPr lang="en-US" sz="1800" dirty="0" smtClean="0"/>
              <a:t>factors</a:t>
            </a:r>
            <a:r>
              <a:rPr lang="sl-SI" sz="1800" dirty="0" smtClean="0"/>
              <a:t>!</a:t>
            </a:r>
            <a:endParaRPr lang="sl-SI" altLang="en-US" sz="1800" b="1" dirty="0"/>
          </a:p>
          <a:p>
            <a:pPr algn="just"/>
            <a:endParaRPr lang="sl-SI" altLang="en-US" sz="1800" dirty="0" smtClean="0"/>
          </a:p>
          <a:p>
            <a:pPr algn="just"/>
            <a:endParaRPr lang="sl-SI" altLang="en-US" sz="1800" dirty="0"/>
          </a:p>
          <a:p>
            <a:pPr algn="just"/>
            <a:endParaRPr lang="sl-SI" sz="1800" i="1" dirty="0"/>
          </a:p>
        </p:txBody>
      </p:sp>
      <p:pic>
        <p:nvPicPr>
          <p:cNvPr id="6" name="Picture 2" descr="Crom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79" y="68580"/>
            <a:ext cx="1183157" cy="5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52800" y="213425"/>
            <a:ext cx="2201052" cy="584775"/>
          </a:xfrm>
          <a:prstGeom prst="rect">
            <a:avLst/>
          </a:prstGeom>
          <a:noFill/>
        </p:spPr>
        <p:txBody>
          <a:bodyPr wrap="none" rtlCol="0">
            <a:spAutoFit/>
          </a:bodyPr>
          <a:lstStyle/>
          <a:p>
            <a:r>
              <a:rPr lang="sl-SI" sz="3200" b="1" dirty="0" smtClean="0">
                <a:solidFill>
                  <a:srgbClr val="002060"/>
                </a:solidFill>
              </a:rPr>
              <a:t>Background</a:t>
            </a:r>
            <a:endParaRPr lang="sl-SI" sz="3200" b="1" dirty="0">
              <a:solidFill>
                <a:srgbClr val="002060"/>
              </a:solidFill>
            </a:endParaRPr>
          </a:p>
        </p:txBody>
      </p:sp>
    </p:spTree>
    <p:extLst>
      <p:ext uri="{BB962C8B-B14F-4D97-AF65-F5344CB8AC3E}">
        <p14:creationId xmlns:p14="http://schemas.microsoft.com/office/powerpoint/2010/main" val="22741406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588174" y="389305"/>
            <a:ext cx="6244331" cy="764135"/>
          </a:xfrm>
        </p:spPr>
        <p:txBody>
          <a:bodyPr>
            <a:normAutofit fontScale="90000"/>
          </a:bodyPr>
          <a:lstStyle/>
          <a:p>
            <a:pPr algn="ctr" eaLnBrk="1" hangingPunct="1"/>
            <a:r>
              <a:rPr lang="sl-SI" sz="2800" b="1" dirty="0" smtClean="0">
                <a:solidFill>
                  <a:schemeClr val="accent5">
                    <a:lumMod val="75000"/>
                  </a:schemeClr>
                </a:solidFill>
                <a:latin typeface="+mn-lt"/>
              </a:rPr>
              <a:t>Mediterranean </a:t>
            </a:r>
            <a:r>
              <a:rPr lang="sl-SI" sz="2800" b="1" dirty="0">
                <a:solidFill>
                  <a:schemeClr val="accent5">
                    <a:lumMod val="75000"/>
                  </a:schemeClr>
                </a:solidFill>
                <a:latin typeface="+mn-lt"/>
              </a:rPr>
              <a:t>study </a:t>
            </a:r>
            <a:r>
              <a:rPr lang="sl-SI" sz="2800" b="1" dirty="0" smtClean="0">
                <a:solidFill>
                  <a:schemeClr val="accent5">
                    <a:lumMod val="75000"/>
                  </a:schemeClr>
                </a:solidFill>
                <a:latin typeface="+mn-lt"/>
              </a:rPr>
              <a:t>areas</a:t>
            </a:r>
            <a:br>
              <a:rPr lang="sl-SI" sz="2800" b="1" dirty="0" smtClean="0">
                <a:solidFill>
                  <a:schemeClr val="accent5">
                    <a:lumMod val="75000"/>
                  </a:schemeClr>
                </a:solidFill>
                <a:latin typeface="+mn-lt"/>
              </a:rPr>
            </a:br>
            <a:r>
              <a:rPr lang="sl-SI" sz="2800" b="1" dirty="0" smtClean="0">
                <a:solidFill>
                  <a:schemeClr val="accent5">
                    <a:lumMod val="75000"/>
                  </a:schemeClr>
                </a:solidFill>
                <a:latin typeface="+mn-lt"/>
              </a:rPr>
              <a:t>2006 - 2011</a:t>
            </a:r>
            <a:endParaRPr lang="en-US" sz="2800" b="1" dirty="0">
              <a:solidFill>
                <a:schemeClr val="accent5">
                  <a:lumMod val="75000"/>
                </a:schemeClr>
              </a:solidFill>
              <a:latin typeface="+mn-lt"/>
            </a:endParaRPr>
          </a:p>
        </p:txBody>
      </p:sp>
      <p:pic>
        <p:nvPicPr>
          <p:cNvPr id="6153" name="Picture 8" descr="Map - Click to 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027" y="2525558"/>
            <a:ext cx="2770093" cy="28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p:cNvSpPr>
            <a:spLocks noChangeArrowheads="1"/>
          </p:cNvSpPr>
          <p:nvPr/>
        </p:nvSpPr>
        <p:spPr bwMode="auto">
          <a:xfrm>
            <a:off x="4323277" y="3888808"/>
            <a:ext cx="540544" cy="485775"/>
          </a:xfrm>
          <a:prstGeom prst="ellipse">
            <a:avLst/>
          </a:prstGeom>
          <a:solidFill>
            <a:schemeClr val="accent1">
              <a:alpha val="0"/>
            </a:schemeClr>
          </a:solidFill>
          <a:ln w="63500">
            <a:solidFill>
              <a:srgbClr val="00FF00"/>
            </a:solidFill>
            <a:round/>
            <a:headEnd/>
            <a:tailEnd/>
          </a:ln>
        </p:spPr>
        <p:txBody>
          <a:bodyPr wrap="none" anchor="ctr"/>
          <a:lstStyle/>
          <a:p>
            <a:endParaRPr lang="en-US" sz="1350"/>
          </a:p>
        </p:txBody>
      </p:sp>
      <p:sp>
        <p:nvSpPr>
          <p:cNvPr id="6155" name="Oval 12"/>
          <p:cNvSpPr>
            <a:spLocks noChangeArrowheads="1"/>
          </p:cNvSpPr>
          <p:nvPr/>
        </p:nvSpPr>
        <p:spPr bwMode="auto">
          <a:xfrm>
            <a:off x="4323278" y="2741060"/>
            <a:ext cx="540544" cy="486966"/>
          </a:xfrm>
          <a:prstGeom prst="ellipse">
            <a:avLst/>
          </a:prstGeom>
          <a:solidFill>
            <a:schemeClr val="accent1">
              <a:alpha val="0"/>
            </a:schemeClr>
          </a:solidFill>
          <a:ln w="63500">
            <a:solidFill>
              <a:srgbClr val="FFFF00"/>
            </a:solidFill>
            <a:round/>
            <a:headEnd/>
            <a:tailEnd/>
          </a:ln>
        </p:spPr>
        <p:txBody>
          <a:bodyPr wrap="none" anchor="ctr"/>
          <a:lstStyle/>
          <a:p>
            <a:endParaRPr lang="en-US" sz="1350"/>
          </a:p>
        </p:txBody>
      </p:sp>
      <p:sp>
        <p:nvSpPr>
          <p:cNvPr id="6156" name="Oval 13"/>
          <p:cNvSpPr>
            <a:spLocks noChangeArrowheads="1"/>
          </p:cNvSpPr>
          <p:nvPr/>
        </p:nvSpPr>
        <p:spPr bwMode="auto">
          <a:xfrm>
            <a:off x="3604477" y="3317843"/>
            <a:ext cx="540544" cy="485775"/>
          </a:xfrm>
          <a:prstGeom prst="ellipse">
            <a:avLst/>
          </a:prstGeom>
          <a:solidFill>
            <a:schemeClr val="tx1">
              <a:alpha val="0"/>
            </a:schemeClr>
          </a:solidFill>
          <a:ln w="25400">
            <a:solidFill>
              <a:schemeClr val="tx1">
                <a:lumMod val="85000"/>
                <a:lumOff val="15000"/>
              </a:schemeClr>
            </a:solidFill>
            <a:round/>
            <a:headEnd/>
            <a:tailEnd/>
          </a:ln>
        </p:spPr>
        <p:txBody>
          <a:bodyPr wrap="none" anchor="ctr"/>
          <a:lstStyle/>
          <a:p>
            <a:endParaRPr lang="en-US" sz="1350"/>
          </a:p>
        </p:txBody>
      </p:sp>
      <p:sp>
        <p:nvSpPr>
          <p:cNvPr id="6157" name="Oval 14"/>
          <p:cNvSpPr>
            <a:spLocks noChangeArrowheads="1"/>
          </p:cNvSpPr>
          <p:nvPr/>
        </p:nvSpPr>
        <p:spPr bwMode="auto">
          <a:xfrm rot="-2202171">
            <a:off x="2988618" y="3462061"/>
            <a:ext cx="890588" cy="323850"/>
          </a:xfrm>
          <a:prstGeom prst="ellipse">
            <a:avLst/>
          </a:prstGeom>
          <a:solidFill>
            <a:schemeClr val="tx1">
              <a:alpha val="0"/>
            </a:schemeClr>
          </a:solidFill>
          <a:ln w="25400">
            <a:solidFill>
              <a:schemeClr val="tx1">
                <a:lumMod val="75000"/>
                <a:lumOff val="25000"/>
              </a:schemeClr>
            </a:solidFill>
            <a:round/>
            <a:headEnd/>
            <a:tailEnd/>
          </a:ln>
        </p:spPr>
        <p:txBody>
          <a:bodyPr wrap="none" anchor="ctr"/>
          <a:lstStyle/>
          <a:p>
            <a:endParaRPr lang="en-US" sz="1350"/>
          </a:p>
        </p:txBody>
      </p:sp>
      <p:pic>
        <p:nvPicPr>
          <p:cNvPr id="6158" name="Picture 15" descr="eastern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84" y="2519380"/>
            <a:ext cx="2376197" cy="291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Oval 16"/>
          <p:cNvSpPr>
            <a:spLocks noChangeArrowheads="1"/>
          </p:cNvSpPr>
          <p:nvPr/>
        </p:nvSpPr>
        <p:spPr bwMode="auto">
          <a:xfrm>
            <a:off x="751295" y="3977025"/>
            <a:ext cx="417474" cy="397558"/>
          </a:xfrm>
          <a:prstGeom prst="ellipse">
            <a:avLst/>
          </a:prstGeom>
          <a:solidFill>
            <a:schemeClr val="accent1">
              <a:alpha val="0"/>
            </a:schemeClr>
          </a:solidFill>
          <a:ln w="9525">
            <a:solidFill>
              <a:schemeClr val="tx1"/>
            </a:solidFill>
            <a:round/>
            <a:headEnd/>
            <a:tailEnd/>
          </a:ln>
        </p:spPr>
        <p:txBody>
          <a:bodyPr wrap="none" anchor="ctr"/>
          <a:lstStyle/>
          <a:p>
            <a:endParaRPr lang="en-US" sz="1350"/>
          </a:p>
        </p:txBody>
      </p:sp>
      <p:sp>
        <p:nvSpPr>
          <p:cNvPr id="6160" name="Oval 17"/>
          <p:cNvSpPr>
            <a:spLocks noChangeArrowheads="1"/>
          </p:cNvSpPr>
          <p:nvPr/>
        </p:nvSpPr>
        <p:spPr bwMode="auto">
          <a:xfrm>
            <a:off x="1827043" y="4734372"/>
            <a:ext cx="417474" cy="397558"/>
          </a:xfrm>
          <a:prstGeom prst="ellipse">
            <a:avLst/>
          </a:prstGeom>
          <a:solidFill>
            <a:schemeClr val="accent1">
              <a:alpha val="0"/>
            </a:schemeClr>
          </a:solidFill>
          <a:ln w="9525">
            <a:solidFill>
              <a:schemeClr val="tx1"/>
            </a:solidFill>
            <a:round/>
            <a:headEnd/>
            <a:tailEnd/>
          </a:ln>
        </p:spPr>
        <p:txBody>
          <a:bodyPr wrap="none" anchor="ctr"/>
          <a:lstStyle/>
          <a:p>
            <a:endParaRPr lang="en-US" sz="1350"/>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81" y="307027"/>
            <a:ext cx="2222601" cy="8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696" y="2538640"/>
            <a:ext cx="2450612" cy="279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78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5" grpId="0" animBg="1"/>
      <p:bldP spid="6156" grpId="0" animBg="1"/>
      <p:bldP spid="61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6"/>
          <p:cNvSpPr>
            <a:spLocks noChangeShapeType="1"/>
          </p:cNvSpPr>
          <p:nvPr/>
        </p:nvSpPr>
        <p:spPr bwMode="auto">
          <a:xfrm>
            <a:off x="360487" y="2513430"/>
            <a:ext cx="14716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35" name="Text Box 7"/>
          <p:cNvSpPr txBox="1">
            <a:spLocks noChangeArrowheads="1"/>
          </p:cNvSpPr>
          <p:nvPr/>
        </p:nvSpPr>
        <p:spPr bwMode="auto">
          <a:xfrm>
            <a:off x="703387" y="2257445"/>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3</a:t>
            </a:r>
            <a:endParaRPr lang="sl-SI" sz="825">
              <a:latin typeface="Times New Roman" charset="0"/>
            </a:endParaRPr>
          </a:p>
        </p:txBody>
      </p:sp>
      <p:sp>
        <p:nvSpPr>
          <p:cNvPr id="18436" name="Text Box 8"/>
          <p:cNvSpPr txBox="1">
            <a:spLocks noChangeArrowheads="1"/>
          </p:cNvSpPr>
          <p:nvPr/>
        </p:nvSpPr>
        <p:spPr bwMode="auto">
          <a:xfrm>
            <a:off x="1162986" y="2257445"/>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6</a:t>
            </a:r>
            <a:endParaRPr lang="sl-SI" sz="825">
              <a:latin typeface="Times New Roman" charset="0"/>
            </a:endParaRPr>
          </a:p>
        </p:txBody>
      </p:sp>
      <p:sp>
        <p:nvSpPr>
          <p:cNvPr id="18437" name="Text Box 9"/>
          <p:cNvSpPr txBox="1">
            <a:spLocks noChangeArrowheads="1"/>
          </p:cNvSpPr>
          <p:nvPr/>
        </p:nvSpPr>
        <p:spPr bwMode="auto">
          <a:xfrm>
            <a:off x="1552868" y="2257447"/>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9</a:t>
            </a:r>
            <a:endParaRPr lang="sl-SI" sz="825" dirty="0">
              <a:latin typeface="Times New Roman" charset="0"/>
            </a:endParaRPr>
          </a:p>
        </p:txBody>
      </p:sp>
      <p:sp>
        <p:nvSpPr>
          <p:cNvPr id="18438" name="Text Box 10"/>
          <p:cNvSpPr txBox="1">
            <a:spLocks noChangeArrowheads="1"/>
          </p:cNvSpPr>
          <p:nvPr/>
        </p:nvSpPr>
        <p:spPr bwMode="auto">
          <a:xfrm>
            <a:off x="214294" y="2130842"/>
            <a:ext cx="586626"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Months</a:t>
            </a:r>
            <a:endParaRPr lang="sl-SI" sz="825" dirty="0">
              <a:latin typeface="Times New Roman" charset="0"/>
            </a:endParaRPr>
          </a:p>
        </p:txBody>
      </p:sp>
      <p:sp>
        <p:nvSpPr>
          <p:cNvPr id="18439" name="Text Box 11"/>
          <p:cNvSpPr txBox="1">
            <a:spLocks noChangeArrowheads="1"/>
          </p:cNvSpPr>
          <p:nvPr/>
        </p:nvSpPr>
        <p:spPr bwMode="auto">
          <a:xfrm>
            <a:off x="360486" y="2600345"/>
            <a:ext cx="85725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b="1">
                <a:latin typeface="Times New Roman" charset="0"/>
              </a:rPr>
              <a:t>Pregnancy</a:t>
            </a:r>
            <a:endParaRPr lang="sl-SI" sz="825">
              <a:latin typeface="Times New Roman" charset="0"/>
            </a:endParaRPr>
          </a:p>
        </p:txBody>
      </p:sp>
      <p:sp>
        <p:nvSpPr>
          <p:cNvPr id="18440" name="Text Box 13"/>
          <p:cNvSpPr txBox="1">
            <a:spLocks noChangeArrowheads="1"/>
          </p:cNvSpPr>
          <p:nvPr/>
        </p:nvSpPr>
        <p:spPr bwMode="auto">
          <a:xfrm>
            <a:off x="1389186" y="1657370"/>
            <a:ext cx="68580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a:latin typeface="Times New Roman" charset="0"/>
              </a:rPr>
              <a:t>Delivery</a:t>
            </a:r>
            <a:endParaRPr lang="sl-SI" sz="825">
              <a:latin typeface="Times New Roman" charset="0"/>
            </a:endParaRPr>
          </a:p>
        </p:txBody>
      </p:sp>
      <p:sp>
        <p:nvSpPr>
          <p:cNvPr id="18441" name="Text Box 14"/>
          <p:cNvSpPr txBox="1">
            <a:spLocks noChangeArrowheads="1"/>
          </p:cNvSpPr>
          <p:nvPr/>
        </p:nvSpPr>
        <p:spPr bwMode="auto">
          <a:xfrm>
            <a:off x="1302273" y="2662571"/>
            <a:ext cx="858440" cy="652463"/>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latin typeface="Times New Roman" charset="0"/>
              </a:rPr>
              <a:t>Sampling:</a:t>
            </a:r>
          </a:p>
          <a:p>
            <a:pPr eaLnBrk="1" hangingPunct="1"/>
            <a:r>
              <a:rPr lang="en-US" sz="900" b="1" dirty="0">
                <a:solidFill>
                  <a:srgbClr val="FF6600"/>
                </a:solidFill>
                <a:latin typeface="Times New Roman" charset="0"/>
              </a:rPr>
              <a:t>HAIR</a:t>
            </a:r>
          </a:p>
          <a:p>
            <a:pPr eaLnBrk="1" hangingPunct="1"/>
            <a:r>
              <a:rPr lang="en-US" sz="900" b="1" dirty="0">
                <a:solidFill>
                  <a:srgbClr val="FF6600"/>
                </a:solidFill>
                <a:latin typeface="Times New Roman" charset="0"/>
              </a:rPr>
              <a:t>BLOOD</a:t>
            </a:r>
          </a:p>
          <a:p>
            <a:pPr eaLnBrk="1" hangingPunct="1"/>
            <a:r>
              <a:rPr lang="en-US" sz="900" b="1" dirty="0">
                <a:solidFill>
                  <a:srgbClr val="FF6600"/>
                </a:solidFill>
                <a:latin typeface="Times New Roman" charset="0"/>
              </a:rPr>
              <a:t>URINE</a:t>
            </a:r>
            <a:endParaRPr lang="sl-SI" sz="825" dirty="0">
              <a:solidFill>
                <a:srgbClr val="FF6600"/>
              </a:solidFill>
              <a:latin typeface="Times New Roman" charset="0"/>
            </a:endParaRPr>
          </a:p>
        </p:txBody>
      </p:sp>
      <p:sp>
        <p:nvSpPr>
          <p:cNvPr id="18442" name="Text Box 15"/>
          <p:cNvSpPr txBox="1">
            <a:spLocks noChangeArrowheads="1"/>
          </p:cNvSpPr>
          <p:nvPr/>
        </p:nvSpPr>
        <p:spPr bwMode="auto">
          <a:xfrm>
            <a:off x="2160712" y="1914545"/>
            <a:ext cx="1628775" cy="342900"/>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Questionnaire: DETAILED</a:t>
            </a:r>
          </a:p>
          <a:p>
            <a:pPr eaLnBrk="1" hangingPunct="1"/>
            <a:r>
              <a:rPr lang="sl-SI" sz="900" b="1" dirty="0">
                <a:latin typeface="Times New Roman" charset="0"/>
              </a:rPr>
              <a:t>Sampling: </a:t>
            </a:r>
            <a:r>
              <a:rPr lang="sl-SI" sz="900" b="1" dirty="0">
                <a:solidFill>
                  <a:srgbClr val="FF6600"/>
                </a:solidFill>
                <a:latin typeface="Times New Roman" charset="0"/>
              </a:rPr>
              <a:t>MILK</a:t>
            </a:r>
            <a:endParaRPr lang="sl-SI" sz="825" dirty="0">
              <a:solidFill>
                <a:srgbClr val="FF6600"/>
              </a:solidFill>
              <a:latin typeface="Times New Roman" charset="0"/>
            </a:endParaRPr>
          </a:p>
        </p:txBody>
      </p:sp>
      <p:sp>
        <p:nvSpPr>
          <p:cNvPr id="18443" name="Line 16"/>
          <p:cNvSpPr>
            <a:spLocks noChangeShapeType="1"/>
          </p:cNvSpPr>
          <p:nvPr/>
        </p:nvSpPr>
        <p:spPr bwMode="auto">
          <a:xfrm flipH="1">
            <a:off x="1732086" y="2257445"/>
            <a:ext cx="342900" cy="1714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44" name="Line 17"/>
          <p:cNvSpPr>
            <a:spLocks noChangeShapeType="1"/>
          </p:cNvSpPr>
          <p:nvPr/>
        </p:nvSpPr>
        <p:spPr bwMode="auto">
          <a:xfrm>
            <a:off x="1646361" y="1914545"/>
            <a:ext cx="0" cy="342900"/>
          </a:xfrm>
          <a:prstGeom prst="line">
            <a:avLst/>
          </a:prstGeom>
          <a:noFill/>
          <a:ln w="38100" cap="rnd">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45" name="Line 18"/>
          <p:cNvSpPr>
            <a:spLocks noChangeShapeType="1"/>
          </p:cNvSpPr>
          <p:nvPr/>
        </p:nvSpPr>
        <p:spPr bwMode="auto">
          <a:xfrm>
            <a:off x="1688501" y="3559356"/>
            <a:ext cx="740568" cy="23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6" name="Line 19"/>
          <p:cNvSpPr>
            <a:spLocks noChangeShapeType="1"/>
          </p:cNvSpPr>
          <p:nvPr/>
        </p:nvSpPr>
        <p:spPr bwMode="auto">
          <a:xfrm flipV="1">
            <a:off x="2448993" y="3473628"/>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7" name="Line 20"/>
          <p:cNvSpPr>
            <a:spLocks noChangeShapeType="1"/>
          </p:cNvSpPr>
          <p:nvPr/>
        </p:nvSpPr>
        <p:spPr bwMode="auto">
          <a:xfrm>
            <a:off x="2620443" y="3473628"/>
            <a:ext cx="85725" cy="17145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8" name="Line 21"/>
          <p:cNvSpPr>
            <a:spLocks noChangeShapeType="1"/>
          </p:cNvSpPr>
          <p:nvPr/>
        </p:nvSpPr>
        <p:spPr bwMode="auto">
          <a:xfrm flipV="1">
            <a:off x="2706168" y="3559353"/>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9" name="Text Box 22"/>
          <p:cNvSpPr txBox="1">
            <a:spLocks noChangeArrowheads="1"/>
          </p:cNvSpPr>
          <p:nvPr/>
        </p:nvSpPr>
        <p:spPr bwMode="auto">
          <a:xfrm>
            <a:off x="4346275" y="3447551"/>
            <a:ext cx="55760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Months</a:t>
            </a:r>
            <a:endParaRPr lang="sl-SI" sz="825" dirty="0">
              <a:latin typeface="Times New Roman" charset="0"/>
            </a:endParaRPr>
          </a:p>
        </p:txBody>
      </p:sp>
      <p:sp>
        <p:nvSpPr>
          <p:cNvPr id="18450" name="Text Box 23"/>
          <p:cNvSpPr txBox="1">
            <a:spLocks noChangeArrowheads="1"/>
          </p:cNvSpPr>
          <p:nvPr/>
        </p:nvSpPr>
        <p:spPr bwMode="auto">
          <a:xfrm>
            <a:off x="3589503" y="3285130"/>
            <a:ext cx="334347" cy="1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18</a:t>
            </a:r>
          </a:p>
        </p:txBody>
      </p:sp>
      <p:sp>
        <p:nvSpPr>
          <p:cNvPr id="18451" name="Text Box 24"/>
          <p:cNvSpPr txBox="1">
            <a:spLocks noChangeArrowheads="1"/>
          </p:cNvSpPr>
          <p:nvPr/>
        </p:nvSpPr>
        <p:spPr bwMode="auto">
          <a:xfrm>
            <a:off x="2264706" y="3065582"/>
            <a:ext cx="68580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dirty="0">
                <a:latin typeface="Times New Roman" charset="0"/>
              </a:rPr>
              <a:t>Child</a:t>
            </a:r>
            <a:endParaRPr lang="sl-SI" sz="825" dirty="0">
              <a:latin typeface="Times New Roman" charset="0"/>
            </a:endParaRPr>
          </a:p>
        </p:txBody>
      </p:sp>
      <p:sp>
        <p:nvSpPr>
          <p:cNvPr id="18452" name="Text Box 25"/>
          <p:cNvSpPr txBox="1">
            <a:spLocks noChangeArrowheads="1"/>
          </p:cNvSpPr>
          <p:nvPr/>
        </p:nvSpPr>
        <p:spPr bwMode="auto">
          <a:xfrm>
            <a:off x="1081512" y="3809842"/>
            <a:ext cx="1359694" cy="502016"/>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Clinical examination</a:t>
            </a:r>
          </a:p>
          <a:p>
            <a:pPr eaLnBrk="1" hangingPunct="1"/>
            <a:r>
              <a:rPr lang="sl-SI" sz="900" b="1" dirty="0">
                <a:latin typeface="Times New Roman" charset="0"/>
              </a:rPr>
              <a:t>Sampling: </a:t>
            </a:r>
          </a:p>
          <a:p>
            <a:pPr eaLnBrk="1" hangingPunct="1"/>
            <a:r>
              <a:rPr lang="sl-SI" sz="900" b="1" dirty="0">
                <a:solidFill>
                  <a:srgbClr val="FF6600"/>
                </a:solidFill>
                <a:latin typeface="Times New Roman" charset="0"/>
              </a:rPr>
              <a:t>CORD BLOOD</a:t>
            </a:r>
            <a:endParaRPr lang="sl-SI" sz="900" b="1" dirty="0">
              <a:latin typeface="Times New Roman" charset="0"/>
            </a:endParaRPr>
          </a:p>
          <a:p>
            <a:pPr eaLnBrk="1" hangingPunct="1"/>
            <a:endParaRPr lang="sl-SI" sz="900" b="1" dirty="0">
              <a:latin typeface="Times New Roman" charset="0"/>
            </a:endParaRPr>
          </a:p>
        </p:txBody>
      </p:sp>
      <p:sp>
        <p:nvSpPr>
          <p:cNvPr id="18453" name="Text Box 26"/>
          <p:cNvSpPr txBox="1">
            <a:spLocks noChangeArrowheads="1"/>
          </p:cNvSpPr>
          <p:nvPr/>
        </p:nvSpPr>
        <p:spPr bwMode="auto">
          <a:xfrm>
            <a:off x="3256006" y="3816528"/>
            <a:ext cx="942975" cy="246752"/>
          </a:xfrm>
          <a:prstGeom prst="rect">
            <a:avLst/>
          </a:prstGeom>
          <a:solidFill>
            <a:schemeClr val="accent6">
              <a:lumMod val="40000"/>
              <a:lumOff val="60000"/>
            </a:schemeClr>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1000" b="1" dirty="0">
                <a:latin typeface="Times New Roman" charset="0"/>
              </a:rPr>
              <a:t>BAYLEY </a:t>
            </a:r>
            <a:r>
              <a:rPr lang="sl-SI" sz="1000" b="1" dirty="0" smtClean="0">
                <a:latin typeface="Times New Roman" charset="0"/>
              </a:rPr>
              <a:t>test</a:t>
            </a:r>
            <a:endParaRPr lang="sl-SI" sz="1000" b="1" dirty="0">
              <a:latin typeface="Times New Roman" charset="0"/>
            </a:endParaRPr>
          </a:p>
        </p:txBody>
      </p:sp>
      <p:sp>
        <p:nvSpPr>
          <p:cNvPr id="18454" name="Line 27"/>
          <p:cNvSpPr>
            <a:spLocks noChangeShapeType="1"/>
          </p:cNvSpPr>
          <p:nvPr/>
        </p:nvSpPr>
        <p:spPr bwMode="auto">
          <a:xfrm flipV="1">
            <a:off x="1688499" y="3559353"/>
            <a:ext cx="0" cy="257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5" name="Line 28"/>
          <p:cNvSpPr>
            <a:spLocks noChangeShapeType="1"/>
          </p:cNvSpPr>
          <p:nvPr/>
        </p:nvSpPr>
        <p:spPr bwMode="auto">
          <a:xfrm flipV="1">
            <a:off x="3730307" y="3559353"/>
            <a:ext cx="0" cy="257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6" name="Line 30"/>
          <p:cNvSpPr>
            <a:spLocks noChangeShapeType="1"/>
          </p:cNvSpPr>
          <p:nvPr/>
        </p:nvSpPr>
        <p:spPr bwMode="auto">
          <a:xfrm flipV="1">
            <a:off x="5305106" y="3570100"/>
            <a:ext cx="1509464" cy="868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7" name="Line 31"/>
          <p:cNvSpPr>
            <a:spLocks noChangeShapeType="1"/>
          </p:cNvSpPr>
          <p:nvPr/>
        </p:nvSpPr>
        <p:spPr bwMode="auto">
          <a:xfrm flipV="1">
            <a:off x="4829909" y="3469246"/>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58" name="Line 32"/>
          <p:cNvSpPr>
            <a:spLocks noChangeShapeType="1"/>
          </p:cNvSpPr>
          <p:nvPr/>
        </p:nvSpPr>
        <p:spPr bwMode="auto">
          <a:xfrm>
            <a:off x="5001359" y="3469246"/>
            <a:ext cx="85725" cy="17145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59" name="Line 33"/>
          <p:cNvSpPr>
            <a:spLocks noChangeShapeType="1"/>
          </p:cNvSpPr>
          <p:nvPr/>
        </p:nvSpPr>
        <p:spPr bwMode="auto">
          <a:xfrm flipV="1">
            <a:off x="5117972" y="3554971"/>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60" name="Line 34"/>
          <p:cNvSpPr>
            <a:spLocks noChangeShapeType="1"/>
          </p:cNvSpPr>
          <p:nvPr/>
        </p:nvSpPr>
        <p:spPr bwMode="auto">
          <a:xfrm>
            <a:off x="5921073" y="3484375"/>
            <a:ext cx="0" cy="85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61" name="Text Box 35"/>
          <p:cNvSpPr txBox="1">
            <a:spLocks noChangeArrowheads="1"/>
          </p:cNvSpPr>
          <p:nvPr/>
        </p:nvSpPr>
        <p:spPr bwMode="auto">
          <a:xfrm>
            <a:off x="5519844" y="3249069"/>
            <a:ext cx="652600" cy="2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smtClean="0">
                <a:latin typeface="Times New Roman" charset="0"/>
              </a:rPr>
              <a:t>6-8 </a:t>
            </a:r>
            <a:r>
              <a:rPr lang="sl-SI" sz="900" dirty="0">
                <a:latin typeface="Times New Roman" charset="0"/>
              </a:rPr>
              <a:t>years</a:t>
            </a:r>
          </a:p>
        </p:txBody>
      </p:sp>
      <p:sp>
        <p:nvSpPr>
          <p:cNvPr id="18462" name="Text Box 36"/>
          <p:cNvSpPr txBox="1">
            <a:spLocks noChangeArrowheads="1"/>
          </p:cNvSpPr>
          <p:nvPr/>
        </p:nvSpPr>
        <p:spPr bwMode="auto">
          <a:xfrm>
            <a:off x="5547918" y="3814087"/>
            <a:ext cx="735806" cy="231536"/>
          </a:xfrm>
          <a:prstGeom prst="rect">
            <a:avLst/>
          </a:prstGeom>
          <a:solidFill>
            <a:schemeClr val="accent6">
              <a:lumMod val="40000"/>
              <a:lumOff val="60000"/>
            </a:schemeClr>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dirty="0">
                <a:latin typeface="Times New Roman" charset="0"/>
              </a:rPr>
              <a:t>WISC IV</a:t>
            </a:r>
          </a:p>
        </p:txBody>
      </p:sp>
      <p:sp>
        <p:nvSpPr>
          <p:cNvPr id="18463" name="Line 37"/>
          <p:cNvSpPr>
            <a:spLocks noChangeShapeType="1"/>
          </p:cNvSpPr>
          <p:nvPr/>
        </p:nvSpPr>
        <p:spPr bwMode="auto">
          <a:xfrm flipV="1">
            <a:off x="5921073" y="3586035"/>
            <a:ext cx="0" cy="22380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4" name="Line 38"/>
          <p:cNvSpPr>
            <a:spLocks noChangeShapeType="1"/>
          </p:cNvSpPr>
          <p:nvPr/>
        </p:nvSpPr>
        <p:spPr bwMode="auto">
          <a:xfrm>
            <a:off x="2880519" y="3561734"/>
            <a:ext cx="1543966" cy="1581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5" name="Line 39"/>
          <p:cNvSpPr>
            <a:spLocks noChangeShapeType="1"/>
          </p:cNvSpPr>
          <p:nvPr/>
        </p:nvSpPr>
        <p:spPr bwMode="auto">
          <a:xfrm flipH="1" flipV="1">
            <a:off x="1573733" y="2506286"/>
            <a:ext cx="11183" cy="1571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6" name="Text Box 40"/>
          <p:cNvSpPr txBox="1">
            <a:spLocks noChangeArrowheads="1"/>
          </p:cNvSpPr>
          <p:nvPr/>
        </p:nvSpPr>
        <p:spPr bwMode="auto">
          <a:xfrm>
            <a:off x="251163" y="2148450"/>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 0</a:t>
            </a:r>
            <a:endParaRPr lang="sl-SI" sz="825" dirty="0">
              <a:latin typeface="Times New Roman" charset="0"/>
            </a:endParaRPr>
          </a:p>
        </p:txBody>
      </p:sp>
      <p:sp>
        <p:nvSpPr>
          <p:cNvPr id="18467" name="Text Box 41"/>
          <p:cNvSpPr txBox="1">
            <a:spLocks noChangeArrowheads="1"/>
          </p:cNvSpPr>
          <p:nvPr/>
        </p:nvSpPr>
        <p:spPr bwMode="auto">
          <a:xfrm>
            <a:off x="1584916" y="3291463"/>
            <a:ext cx="2571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0</a:t>
            </a:r>
            <a:endParaRPr lang="sl-SI" sz="825">
              <a:latin typeface="Times New Roman" charset="0"/>
            </a:endParaRPr>
          </a:p>
        </p:txBody>
      </p:sp>
      <p:sp>
        <p:nvSpPr>
          <p:cNvPr id="3109" name="Line 42"/>
          <p:cNvSpPr>
            <a:spLocks noChangeShapeType="1"/>
          </p:cNvSpPr>
          <p:nvPr/>
        </p:nvSpPr>
        <p:spPr bwMode="auto">
          <a:xfrm flipV="1">
            <a:off x="369014" y="245270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0" name="Line 43"/>
          <p:cNvSpPr>
            <a:spLocks noChangeShapeType="1"/>
          </p:cNvSpPr>
          <p:nvPr/>
        </p:nvSpPr>
        <p:spPr bwMode="auto">
          <a:xfrm flipV="1">
            <a:off x="1628502" y="245270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1" name="Line 44"/>
          <p:cNvSpPr>
            <a:spLocks noChangeShapeType="1"/>
          </p:cNvSpPr>
          <p:nvPr/>
        </p:nvSpPr>
        <p:spPr bwMode="auto">
          <a:xfrm flipV="1">
            <a:off x="817686" y="245270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2" name="Line 45"/>
          <p:cNvSpPr>
            <a:spLocks noChangeShapeType="1"/>
          </p:cNvSpPr>
          <p:nvPr/>
        </p:nvSpPr>
        <p:spPr bwMode="auto">
          <a:xfrm flipV="1">
            <a:off x="1249883" y="245270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3" name="Line 46"/>
          <p:cNvSpPr>
            <a:spLocks noChangeShapeType="1"/>
          </p:cNvSpPr>
          <p:nvPr/>
        </p:nvSpPr>
        <p:spPr bwMode="auto">
          <a:xfrm flipV="1">
            <a:off x="3739604" y="3453388"/>
            <a:ext cx="0" cy="10834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4" name="Line 47"/>
          <p:cNvSpPr>
            <a:spLocks noChangeShapeType="1"/>
          </p:cNvSpPr>
          <p:nvPr/>
        </p:nvSpPr>
        <p:spPr bwMode="auto">
          <a:xfrm flipV="1">
            <a:off x="1692071" y="3453388"/>
            <a:ext cx="0" cy="10834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53" name="Text Box 15"/>
          <p:cNvSpPr txBox="1">
            <a:spLocks noChangeArrowheads="1"/>
          </p:cNvSpPr>
          <p:nvPr/>
        </p:nvSpPr>
        <p:spPr bwMode="auto">
          <a:xfrm>
            <a:off x="5455242" y="1917731"/>
            <a:ext cx="1893109" cy="648072"/>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MOTHER</a:t>
            </a:r>
          </a:p>
          <a:p>
            <a:pPr eaLnBrk="1" hangingPunct="1"/>
            <a:r>
              <a:rPr lang="sl-SI" sz="900" b="1" dirty="0">
                <a:latin typeface="Times New Roman" charset="0"/>
              </a:rPr>
              <a:t>Questionnaire: life-style, nutrition</a:t>
            </a:r>
          </a:p>
          <a:p>
            <a:pPr eaLnBrk="1" hangingPunct="1"/>
            <a:r>
              <a:rPr lang="sl-SI" sz="900" b="1" dirty="0">
                <a:latin typeface="Times New Roman" charset="0"/>
              </a:rPr>
              <a:t>Sampling: </a:t>
            </a:r>
            <a:r>
              <a:rPr lang="sl-SI" sz="900" b="1" dirty="0">
                <a:solidFill>
                  <a:srgbClr val="FF6600"/>
                </a:solidFill>
                <a:latin typeface="Times New Roman" charset="0"/>
              </a:rPr>
              <a:t>MATERNAL BLOOD, URINE, HAIR, SALIVA</a:t>
            </a:r>
            <a:endParaRPr lang="sl-SI" sz="825" dirty="0">
              <a:solidFill>
                <a:srgbClr val="FF6600"/>
              </a:solidFill>
              <a:latin typeface="Times New Roman" charset="0"/>
            </a:endParaRPr>
          </a:p>
        </p:txBody>
      </p:sp>
      <p:cxnSp>
        <p:nvCxnSpPr>
          <p:cNvPr id="8" name="Straight Arrow Connector 7"/>
          <p:cNvCxnSpPr/>
          <p:nvPr/>
        </p:nvCxnSpPr>
        <p:spPr>
          <a:xfrm>
            <a:off x="6223511" y="2600345"/>
            <a:ext cx="0" cy="93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 Box 14"/>
          <p:cNvSpPr txBox="1">
            <a:spLocks noChangeArrowheads="1"/>
          </p:cNvSpPr>
          <p:nvPr/>
        </p:nvSpPr>
        <p:spPr bwMode="auto">
          <a:xfrm>
            <a:off x="5553006" y="4093244"/>
            <a:ext cx="730718" cy="896273"/>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CHILD</a:t>
            </a:r>
          </a:p>
          <a:p>
            <a:pPr eaLnBrk="1" hangingPunct="1"/>
            <a:r>
              <a:rPr lang="en-US" sz="900" b="1" dirty="0">
                <a:latin typeface="Times New Roman" charset="0"/>
              </a:rPr>
              <a:t>Sampling:</a:t>
            </a:r>
          </a:p>
          <a:p>
            <a:pPr eaLnBrk="1" hangingPunct="1"/>
            <a:r>
              <a:rPr lang="en-US" sz="900" b="1" dirty="0">
                <a:solidFill>
                  <a:srgbClr val="FF6600"/>
                </a:solidFill>
                <a:latin typeface="Times New Roman" charset="0"/>
              </a:rPr>
              <a:t>HAIR</a:t>
            </a:r>
          </a:p>
          <a:p>
            <a:pPr eaLnBrk="1" hangingPunct="1"/>
            <a:r>
              <a:rPr lang="en-US" sz="900" b="1" dirty="0">
                <a:solidFill>
                  <a:srgbClr val="FF6600"/>
                </a:solidFill>
                <a:latin typeface="Times New Roman" charset="0"/>
              </a:rPr>
              <a:t>BLOOD</a:t>
            </a:r>
          </a:p>
          <a:p>
            <a:pPr eaLnBrk="1" hangingPunct="1"/>
            <a:r>
              <a:rPr lang="en-US" sz="900" b="1" dirty="0" smtClean="0">
                <a:solidFill>
                  <a:srgbClr val="FF6600"/>
                </a:solidFill>
                <a:latin typeface="Times New Roman" charset="0"/>
              </a:rPr>
              <a:t>URINE</a:t>
            </a:r>
            <a:endParaRPr lang="sl-SI" sz="900" b="1" dirty="0" smtClean="0">
              <a:solidFill>
                <a:srgbClr val="FF6600"/>
              </a:solidFill>
              <a:latin typeface="Times New Roman" charset="0"/>
            </a:endParaRPr>
          </a:p>
          <a:p>
            <a:pPr eaLnBrk="1" hangingPunct="1"/>
            <a:r>
              <a:rPr lang="sl-SI" sz="900" b="1" dirty="0" smtClean="0">
                <a:solidFill>
                  <a:srgbClr val="FF6600"/>
                </a:solidFill>
                <a:latin typeface="Times New Roman" charset="0"/>
              </a:rPr>
              <a:t>SALIVA</a:t>
            </a:r>
            <a:endParaRPr lang="sl-SI" sz="825" dirty="0">
              <a:solidFill>
                <a:srgbClr val="FF6600"/>
              </a:solidFill>
              <a:latin typeface="Times New Roman" charset="0"/>
            </a:endParaRPr>
          </a:p>
        </p:txBody>
      </p:sp>
      <p:cxnSp>
        <p:nvCxnSpPr>
          <p:cNvPr id="18" name="Straight Connector 17"/>
          <p:cNvCxnSpPr/>
          <p:nvPr/>
        </p:nvCxnSpPr>
        <p:spPr>
          <a:xfrm>
            <a:off x="5058054" y="1050008"/>
            <a:ext cx="5859" cy="502179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04193" y="5510778"/>
            <a:ext cx="1885453" cy="461665"/>
          </a:xfrm>
          <a:prstGeom prst="rect">
            <a:avLst/>
          </a:prstGeom>
          <a:noFill/>
        </p:spPr>
        <p:txBody>
          <a:bodyPr wrap="none" rtlCol="0">
            <a:spAutoFit/>
          </a:bodyPr>
          <a:lstStyle/>
          <a:p>
            <a:pPr algn="ctr"/>
            <a:r>
              <a:rPr lang="sl-SI" sz="1200" i="1" dirty="0">
                <a:latin typeface="Times New Roman" panose="02020603050405020304" pitchFamily="18" charset="0"/>
                <a:cs typeface="Times New Roman" panose="02020603050405020304" pitchFamily="18" charset="0"/>
              </a:rPr>
              <a:t>Metal exposure</a:t>
            </a:r>
          </a:p>
          <a:p>
            <a:pPr algn="ctr"/>
            <a:r>
              <a:rPr lang="sl-SI" sz="1200" i="1" dirty="0">
                <a:latin typeface="Times New Roman" panose="02020603050405020304" pitchFamily="18" charset="0"/>
                <a:cs typeface="Times New Roman" panose="02020603050405020304" pitchFamily="18" charset="0"/>
              </a:rPr>
              <a:t>Gene polymorpisms (SNPs)</a:t>
            </a:r>
          </a:p>
        </p:txBody>
      </p:sp>
      <p:sp>
        <p:nvSpPr>
          <p:cNvPr id="72" name="TextBox 71"/>
          <p:cNvSpPr txBox="1"/>
          <p:nvPr/>
        </p:nvSpPr>
        <p:spPr>
          <a:xfrm>
            <a:off x="3175003" y="5550849"/>
            <a:ext cx="1344342" cy="276999"/>
          </a:xfrm>
          <a:prstGeom prst="rect">
            <a:avLst/>
          </a:prstGeom>
          <a:noFill/>
        </p:spPr>
        <p:txBody>
          <a:bodyPr wrap="none" rtlCol="0">
            <a:spAutoFit/>
          </a:bodyPr>
          <a:lstStyle/>
          <a:p>
            <a:r>
              <a:rPr lang="sl-SI" sz="1200" i="1" dirty="0">
                <a:latin typeface="Times New Roman" panose="02020603050405020304" pitchFamily="18" charset="0"/>
                <a:cs typeface="Times New Roman" panose="02020603050405020304" pitchFamily="18" charset="0"/>
              </a:rPr>
              <a:t>Neurodevelopment</a:t>
            </a:r>
          </a:p>
        </p:txBody>
      </p:sp>
      <p:cxnSp>
        <p:nvCxnSpPr>
          <p:cNvPr id="25" name="Straight Connector 24"/>
          <p:cNvCxnSpPr/>
          <p:nvPr/>
        </p:nvCxnSpPr>
        <p:spPr>
          <a:xfrm>
            <a:off x="360486" y="5413132"/>
            <a:ext cx="8610520" cy="136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0486" y="6040919"/>
            <a:ext cx="8610520" cy="3823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305106" y="5552266"/>
            <a:ext cx="1151982" cy="276999"/>
          </a:xfrm>
          <a:prstGeom prst="rect">
            <a:avLst/>
          </a:prstGeom>
          <a:noFill/>
        </p:spPr>
        <p:txBody>
          <a:bodyPr wrap="none" rtlCol="0">
            <a:spAutoFit/>
          </a:bodyPr>
          <a:lstStyle/>
          <a:p>
            <a:pPr algn="ctr"/>
            <a:r>
              <a:rPr lang="sl-SI" sz="1200" i="1" dirty="0" smtClean="0">
                <a:latin typeface="Times New Roman" panose="02020603050405020304" pitchFamily="18" charset="0"/>
                <a:cs typeface="Times New Roman" panose="02020603050405020304" pitchFamily="18" charset="0"/>
              </a:rPr>
              <a:t>Cognitive score</a:t>
            </a:r>
            <a:endParaRPr lang="sl-SI" sz="1200"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60962" y="319868"/>
            <a:ext cx="2082621" cy="523220"/>
          </a:xfrm>
          <a:prstGeom prst="rect">
            <a:avLst/>
          </a:prstGeom>
          <a:noFill/>
        </p:spPr>
        <p:txBody>
          <a:bodyPr wrap="none" rtlCol="0">
            <a:spAutoFit/>
          </a:bodyPr>
          <a:lstStyle/>
          <a:p>
            <a:r>
              <a:rPr lang="sl-SI" sz="2800" b="1" dirty="0">
                <a:solidFill>
                  <a:srgbClr val="002060"/>
                </a:solidFill>
              </a:rPr>
              <a:t>Study design</a:t>
            </a:r>
          </a:p>
        </p:txBody>
      </p:sp>
      <p:pic>
        <p:nvPicPr>
          <p:cNvPr id="58" name="Picture 57"/>
          <p:cNvPicPr>
            <a:picLocks noChangeAspect="1"/>
          </p:cNvPicPr>
          <p:nvPr/>
        </p:nvPicPr>
        <p:blipFill>
          <a:blip r:embed="rId2"/>
          <a:stretch>
            <a:fillRect/>
          </a:stretch>
        </p:blipFill>
        <p:spPr>
          <a:xfrm>
            <a:off x="7650788" y="1847176"/>
            <a:ext cx="1089291" cy="815396"/>
          </a:xfrm>
          <a:prstGeom prst="rect">
            <a:avLst/>
          </a:prstGeom>
        </p:spPr>
      </p:pic>
      <p:pic>
        <p:nvPicPr>
          <p:cNvPr id="59" name="Picture 48" descr="c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4" y="3791836"/>
            <a:ext cx="671133" cy="50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575" y="2693948"/>
            <a:ext cx="961510" cy="764400"/>
          </a:xfrm>
          <a:prstGeom prst="rect">
            <a:avLst/>
          </a:prstGeom>
        </p:spPr>
      </p:pic>
      <p:pic>
        <p:nvPicPr>
          <p:cNvPr id="61"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529" y="3975817"/>
            <a:ext cx="1099550" cy="73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Slika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0529" y="2908336"/>
            <a:ext cx="1117837" cy="7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0443" y="168430"/>
            <a:ext cx="2222601" cy="8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6" name="Picture 2" descr="Crom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8259" y="403642"/>
            <a:ext cx="1183157" cy="5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p:nvPr/>
        </p:nvSpPr>
        <p:spPr>
          <a:xfrm>
            <a:off x="6650298" y="5429837"/>
            <a:ext cx="2487871" cy="646331"/>
          </a:xfrm>
          <a:prstGeom prst="rect">
            <a:avLst/>
          </a:prstGeom>
          <a:noFill/>
        </p:spPr>
        <p:txBody>
          <a:bodyPr wrap="square" rtlCol="0">
            <a:spAutoFit/>
          </a:bodyPr>
          <a:lstStyle/>
          <a:p>
            <a:pPr algn="ctr"/>
            <a:r>
              <a:rPr lang="sl-SI" sz="1200" i="1" dirty="0">
                <a:latin typeface="Times New Roman" panose="02020603050405020304" pitchFamily="18" charset="0"/>
                <a:cs typeface="Times New Roman" panose="02020603050405020304" pitchFamily="18" charset="0"/>
              </a:rPr>
              <a:t>Metals, </a:t>
            </a:r>
            <a:r>
              <a:rPr lang="sl-SI" sz="1200" i="1" dirty="0" smtClean="0">
                <a:latin typeface="Times New Roman" panose="02020603050405020304" pitchFamily="18" charset="0"/>
                <a:cs typeface="Times New Roman" panose="02020603050405020304" pitchFamily="18" charset="0"/>
              </a:rPr>
              <a:t>POPs,</a:t>
            </a:r>
            <a:endParaRPr lang="sl-SI" sz="1200" i="1" dirty="0">
              <a:latin typeface="Times New Roman" panose="02020603050405020304" pitchFamily="18" charset="0"/>
              <a:cs typeface="Times New Roman" panose="02020603050405020304" pitchFamily="18" charset="0"/>
            </a:endParaRPr>
          </a:p>
          <a:p>
            <a:pPr algn="ctr"/>
            <a:r>
              <a:rPr lang="sl-SI" sz="1200" i="1" dirty="0" smtClean="0">
                <a:latin typeface="Times New Roman" panose="02020603050405020304" pitchFamily="18" charset="0"/>
                <a:cs typeface="Times New Roman" panose="02020603050405020304" pitchFamily="18" charset="0"/>
              </a:rPr>
              <a:t>SNPs (targeted +GWAS), epigenetics, metabolomics,</a:t>
            </a:r>
            <a:endParaRPr lang="sl-SI" sz="1200" i="1" dirty="0">
              <a:latin typeface="Times New Roman" panose="02020603050405020304" pitchFamily="18" charset="0"/>
              <a:cs typeface="Times New Roman" panose="02020603050405020304" pitchFamily="18" charset="0"/>
            </a:endParaRPr>
          </a:p>
        </p:txBody>
      </p:sp>
      <p:sp>
        <p:nvSpPr>
          <p:cNvPr id="3" name="Rectangle 2"/>
          <p:cNvSpPr/>
          <p:nvPr/>
        </p:nvSpPr>
        <p:spPr>
          <a:xfrm>
            <a:off x="5080134" y="1"/>
            <a:ext cx="3995481" cy="649477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701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266311"/>
            <a:ext cx="8229600" cy="633412"/>
          </a:xfrm>
        </p:spPr>
        <p:txBody>
          <a:bodyPr>
            <a:normAutofit/>
          </a:bodyPr>
          <a:lstStyle/>
          <a:p>
            <a:pPr algn="ctr"/>
            <a:r>
              <a:rPr lang="sl-SI" altLang="sl-SI" sz="2800" b="1" dirty="0" smtClean="0">
                <a:solidFill>
                  <a:schemeClr val="accent1">
                    <a:lumMod val="75000"/>
                  </a:schemeClr>
                </a:solidFill>
                <a:latin typeface="+mn-lt"/>
              </a:rPr>
              <a:t>Hg in maternal hair and cord blood</a:t>
            </a:r>
            <a:endParaRPr lang="sl-SI" altLang="sl-SI" sz="2800" b="1" dirty="0">
              <a:solidFill>
                <a:schemeClr val="accent1">
                  <a:lumMod val="75000"/>
                </a:schemeClr>
              </a:solidFill>
              <a:latin typeface="+mn-lt"/>
            </a:endParaRPr>
          </a:p>
        </p:txBody>
      </p:sp>
      <p:pic>
        <p:nvPicPr>
          <p:cNvPr id="2112" name="Picture 6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94495" y="1024809"/>
            <a:ext cx="3127756" cy="2327374"/>
          </a:xfrm>
          <a:noFill/>
          <a:ln/>
        </p:spPr>
      </p:pic>
      <p:pic>
        <p:nvPicPr>
          <p:cNvPr id="6"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48049" y="3651582"/>
            <a:ext cx="3017077" cy="2249391"/>
          </a:xfrm>
          <a:prstGeom prst="rect">
            <a:avLst/>
          </a:prstGeom>
          <a:noFill/>
          <a:ln/>
        </p:spPr>
      </p:pic>
      <p:sp>
        <p:nvSpPr>
          <p:cNvPr id="7" name="TextBox 6"/>
          <p:cNvSpPr txBox="1"/>
          <p:nvPr/>
        </p:nvSpPr>
        <p:spPr>
          <a:xfrm>
            <a:off x="5307521" y="6471436"/>
            <a:ext cx="3659976" cy="307777"/>
          </a:xfrm>
          <a:prstGeom prst="rect">
            <a:avLst/>
          </a:prstGeom>
          <a:noFill/>
        </p:spPr>
        <p:txBody>
          <a:bodyPr wrap="none" rtlCol="0">
            <a:spAutoFit/>
          </a:bodyPr>
          <a:lstStyle/>
          <a:p>
            <a:r>
              <a:rPr lang="sl-SI" sz="1400" dirty="0" smtClean="0"/>
              <a:t>Valent et al. 2011, 12, 13,  Miklvačič et al., 2014</a:t>
            </a:r>
            <a:endParaRPr lang="sl-SI" sz="1400" dirty="0"/>
          </a:p>
        </p:txBody>
      </p:sp>
      <p:pic>
        <p:nvPicPr>
          <p:cNvPr id="9" name="Picture 15" descr="eastern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458" y="1597234"/>
            <a:ext cx="2978808" cy="365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16"/>
          <p:cNvSpPr>
            <a:spLocks noChangeArrowheads="1"/>
          </p:cNvSpPr>
          <p:nvPr/>
        </p:nvSpPr>
        <p:spPr bwMode="auto">
          <a:xfrm>
            <a:off x="1742306" y="3457439"/>
            <a:ext cx="417474" cy="397558"/>
          </a:xfrm>
          <a:prstGeom prst="ellipse">
            <a:avLst/>
          </a:prstGeom>
          <a:solidFill>
            <a:schemeClr val="accent1">
              <a:alpha val="0"/>
            </a:schemeClr>
          </a:solidFill>
          <a:ln w="9525">
            <a:solidFill>
              <a:schemeClr val="tx1"/>
            </a:solidFill>
            <a:round/>
            <a:headEnd/>
            <a:tailEnd/>
          </a:ln>
        </p:spPr>
        <p:txBody>
          <a:bodyPr wrap="none" anchor="ctr"/>
          <a:lstStyle/>
          <a:p>
            <a:endParaRPr lang="en-US" sz="1350"/>
          </a:p>
        </p:txBody>
      </p:sp>
      <p:sp>
        <p:nvSpPr>
          <p:cNvPr id="11" name="Oval 17"/>
          <p:cNvSpPr>
            <a:spLocks noChangeArrowheads="1"/>
          </p:cNvSpPr>
          <p:nvPr/>
        </p:nvSpPr>
        <p:spPr bwMode="auto">
          <a:xfrm>
            <a:off x="3087454" y="4359114"/>
            <a:ext cx="417474" cy="397558"/>
          </a:xfrm>
          <a:prstGeom prst="ellipse">
            <a:avLst/>
          </a:prstGeom>
          <a:solidFill>
            <a:schemeClr val="accent1">
              <a:alpha val="0"/>
            </a:schemeClr>
          </a:solidFill>
          <a:ln w="9525">
            <a:solidFill>
              <a:schemeClr val="tx1"/>
            </a:solidFill>
            <a:round/>
            <a:headEnd/>
            <a:tailEnd/>
          </a:ln>
        </p:spPr>
        <p:txBody>
          <a:bodyPr wrap="none" anchor="ctr"/>
          <a:lstStyle/>
          <a:p>
            <a:endParaRPr lang="en-US" sz="1350"/>
          </a:p>
        </p:txBody>
      </p:sp>
    </p:spTree>
    <p:extLst>
      <p:ext uri="{BB962C8B-B14F-4D97-AF65-F5344CB8AC3E}">
        <p14:creationId xmlns:p14="http://schemas.microsoft.com/office/powerpoint/2010/main" val="320791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6192" y="1745804"/>
            <a:ext cx="2720102" cy="1991062"/>
          </a:xfrm>
          <a:prstGeom prst="rect">
            <a:avLst/>
          </a:prstGeom>
        </p:spPr>
      </p:pic>
      <p:sp>
        <p:nvSpPr>
          <p:cNvPr id="2" name="Title 1"/>
          <p:cNvSpPr>
            <a:spLocks noGrp="1"/>
          </p:cNvSpPr>
          <p:nvPr>
            <p:ph type="title"/>
          </p:nvPr>
        </p:nvSpPr>
        <p:spPr>
          <a:xfrm>
            <a:off x="730026" y="381556"/>
            <a:ext cx="7749257" cy="449026"/>
          </a:xfrm>
        </p:spPr>
        <p:txBody>
          <a:bodyPr>
            <a:noAutofit/>
          </a:bodyPr>
          <a:lstStyle/>
          <a:p>
            <a:r>
              <a:rPr lang="sl-SI" sz="2800" b="1" dirty="0" smtClean="0">
                <a:solidFill>
                  <a:srgbClr val="002060"/>
                </a:solidFill>
                <a:latin typeface="+mn-lt"/>
              </a:rPr>
              <a:t>Results: Mercury </a:t>
            </a:r>
            <a:r>
              <a:rPr lang="sl-SI" sz="2800" b="1" dirty="0">
                <a:solidFill>
                  <a:srgbClr val="002060"/>
                </a:solidFill>
                <a:latin typeface="+mn-lt"/>
              </a:rPr>
              <a:t>exposure in the study population</a:t>
            </a:r>
          </a:p>
        </p:txBody>
      </p:sp>
      <p:sp>
        <p:nvSpPr>
          <p:cNvPr id="9" name="TextBox 8"/>
          <p:cNvSpPr txBox="1"/>
          <p:nvPr/>
        </p:nvSpPr>
        <p:spPr>
          <a:xfrm>
            <a:off x="3513044" y="2655878"/>
            <a:ext cx="2125495" cy="1077218"/>
          </a:xfrm>
          <a:prstGeom prst="rect">
            <a:avLst/>
          </a:prstGeom>
          <a:noFill/>
        </p:spPr>
        <p:txBody>
          <a:bodyPr wrap="square" rtlCol="0">
            <a:spAutoFit/>
          </a:bodyPr>
          <a:lstStyle/>
          <a:p>
            <a:pPr algn="ctr"/>
            <a:r>
              <a:rPr lang="sl-SI" sz="1600" b="1" dirty="0">
                <a:solidFill>
                  <a:srgbClr val="002060"/>
                </a:solidFill>
              </a:rPr>
              <a:t>Exposure characterized mainly </a:t>
            </a:r>
            <a:r>
              <a:rPr lang="sl-SI" sz="1600" b="1" dirty="0" smtClean="0">
                <a:solidFill>
                  <a:srgbClr val="002060"/>
                </a:solidFill>
              </a:rPr>
              <a:t>by FISH </a:t>
            </a:r>
            <a:r>
              <a:rPr lang="sl-SI" sz="1600" b="1" dirty="0">
                <a:solidFill>
                  <a:srgbClr val="002060"/>
                </a:solidFill>
              </a:rPr>
              <a:t>CONSUMPTION</a:t>
            </a:r>
          </a:p>
        </p:txBody>
      </p:sp>
      <p:sp>
        <p:nvSpPr>
          <p:cNvPr id="10" name="TextBox 9"/>
          <p:cNvSpPr txBox="1"/>
          <p:nvPr/>
        </p:nvSpPr>
        <p:spPr>
          <a:xfrm>
            <a:off x="835185" y="3553332"/>
            <a:ext cx="646611" cy="507831"/>
          </a:xfrm>
          <a:prstGeom prst="rect">
            <a:avLst/>
          </a:prstGeom>
          <a:solidFill>
            <a:schemeClr val="bg1"/>
          </a:solidFill>
        </p:spPr>
        <p:txBody>
          <a:bodyPr wrap="square" rtlCol="0">
            <a:spAutoFit/>
          </a:bodyPr>
          <a:lstStyle/>
          <a:p>
            <a:pPr algn="ctr"/>
            <a:r>
              <a:rPr lang="sl-SI" sz="900" dirty="0"/>
              <a:t>Less than once per month</a:t>
            </a:r>
          </a:p>
        </p:txBody>
      </p:sp>
      <p:sp>
        <p:nvSpPr>
          <p:cNvPr id="11" name="TextBox 10"/>
          <p:cNvSpPr txBox="1"/>
          <p:nvPr/>
        </p:nvSpPr>
        <p:spPr>
          <a:xfrm>
            <a:off x="1628608" y="3538959"/>
            <a:ext cx="646611" cy="507831"/>
          </a:xfrm>
          <a:prstGeom prst="rect">
            <a:avLst/>
          </a:prstGeom>
          <a:solidFill>
            <a:schemeClr val="bg1"/>
          </a:solidFill>
        </p:spPr>
        <p:txBody>
          <a:bodyPr wrap="square" rtlCol="0">
            <a:spAutoFit/>
          </a:bodyPr>
          <a:lstStyle/>
          <a:p>
            <a:pPr algn="ctr"/>
            <a:r>
              <a:rPr lang="sl-SI" sz="900" dirty="0"/>
              <a:t>2-3 times per month</a:t>
            </a:r>
          </a:p>
        </p:txBody>
      </p:sp>
      <p:sp>
        <p:nvSpPr>
          <p:cNvPr id="12" name="TextBox 11"/>
          <p:cNvSpPr txBox="1"/>
          <p:nvPr/>
        </p:nvSpPr>
        <p:spPr>
          <a:xfrm>
            <a:off x="2408939" y="3538959"/>
            <a:ext cx="646611" cy="507831"/>
          </a:xfrm>
          <a:prstGeom prst="rect">
            <a:avLst/>
          </a:prstGeom>
          <a:solidFill>
            <a:schemeClr val="bg1"/>
          </a:solidFill>
        </p:spPr>
        <p:txBody>
          <a:bodyPr wrap="square" rtlCol="0">
            <a:spAutoFit/>
          </a:bodyPr>
          <a:lstStyle/>
          <a:p>
            <a:pPr algn="ctr"/>
            <a:r>
              <a:rPr lang="sl-SI" sz="900" dirty="0"/>
              <a:t>At least once per week</a:t>
            </a:r>
          </a:p>
        </p:txBody>
      </p:sp>
      <p:sp>
        <p:nvSpPr>
          <p:cNvPr id="13" name="Rectangle 12"/>
          <p:cNvSpPr/>
          <p:nvPr/>
        </p:nvSpPr>
        <p:spPr>
          <a:xfrm>
            <a:off x="490661" y="4087539"/>
            <a:ext cx="2922503" cy="802784"/>
          </a:xfrm>
          <a:prstGeom prst="rect">
            <a:avLst/>
          </a:prstGeom>
        </p:spPr>
        <p:txBody>
          <a:bodyPr wrap="square">
            <a:spAutoFit/>
          </a:bodyPr>
          <a:lstStyle/>
          <a:p>
            <a:pPr>
              <a:spcBef>
                <a:spcPts val="450"/>
              </a:spcBef>
            </a:pPr>
            <a:r>
              <a:rPr lang="sl-SI" sz="1400" dirty="0">
                <a:ea typeface="Times New Roman" panose="02020603050405020304" pitchFamily="18" charset="0"/>
              </a:rPr>
              <a:t>Cord blood Hg levels vs. frequency of fish consumption during pregnancy:</a:t>
            </a:r>
          </a:p>
          <a:p>
            <a:pPr>
              <a:spcBef>
                <a:spcPts val="450"/>
              </a:spcBef>
            </a:pPr>
            <a:r>
              <a:rPr lang="sl-SI" sz="1400" b="1" dirty="0">
                <a:ea typeface="Times New Roman" panose="02020603050405020304" pitchFamily="18" charset="0"/>
              </a:rPr>
              <a:t>r</a:t>
            </a:r>
            <a:r>
              <a:rPr lang="sl-SI" sz="1400" b="1" baseline="-25000" dirty="0">
                <a:ea typeface="Times New Roman" panose="02020603050405020304" pitchFamily="18" charset="0"/>
              </a:rPr>
              <a:t>s</a:t>
            </a:r>
            <a:r>
              <a:rPr lang="sl-SI" sz="1400" b="1" dirty="0">
                <a:ea typeface="Times New Roman" panose="02020603050405020304" pitchFamily="18" charset="0"/>
              </a:rPr>
              <a:t>=0.45, p&lt;0.001</a:t>
            </a:r>
          </a:p>
        </p:txBody>
      </p:sp>
      <p:pic>
        <p:nvPicPr>
          <p:cNvPr id="14" name="Picture 13"/>
          <p:cNvPicPr>
            <a:picLocks noChangeAspect="1"/>
          </p:cNvPicPr>
          <p:nvPr/>
        </p:nvPicPr>
        <p:blipFill>
          <a:blip r:embed="rId3"/>
          <a:stretch>
            <a:fillRect/>
          </a:stretch>
        </p:blipFill>
        <p:spPr>
          <a:xfrm>
            <a:off x="5916803" y="1938247"/>
            <a:ext cx="2639031" cy="1931720"/>
          </a:xfrm>
          <a:prstGeom prst="rect">
            <a:avLst/>
          </a:prstGeom>
        </p:spPr>
      </p:pic>
      <p:sp>
        <p:nvSpPr>
          <p:cNvPr id="15" name="TextBox 14"/>
          <p:cNvSpPr txBox="1"/>
          <p:nvPr/>
        </p:nvSpPr>
        <p:spPr>
          <a:xfrm>
            <a:off x="1106695" y="2151625"/>
            <a:ext cx="1457450" cy="261610"/>
          </a:xfrm>
          <a:prstGeom prst="rect">
            <a:avLst/>
          </a:prstGeom>
          <a:noFill/>
        </p:spPr>
        <p:txBody>
          <a:bodyPr wrap="none" rtlCol="0">
            <a:spAutoFit/>
          </a:bodyPr>
          <a:lstStyle/>
          <a:p>
            <a:r>
              <a:rPr lang="sl-SI" sz="1100" dirty="0"/>
              <a:t>Fish consumption freq</a:t>
            </a:r>
          </a:p>
        </p:txBody>
      </p:sp>
      <p:sp>
        <p:nvSpPr>
          <p:cNvPr id="16" name="TextBox 15"/>
          <p:cNvSpPr txBox="1"/>
          <p:nvPr/>
        </p:nvSpPr>
        <p:spPr>
          <a:xfrm>
            <a:off x="7383761" y="2181130"/>
            <a:ext cx="995785" cy="261610"/>
          </a:xfrm>
          <a:prstGeom prst="rect">
            <a:avLst/>
          </a:prstGeom>
          <a:noFill/>
        </p:spPr>
        <p:txBody>
          <a:bodyPr wrap="none" rtlCol="0">
            <a:spAutoFit/>
          </a:bodyPr>
          <a:lstStyle/>
          <a:p>
            <a:r>
              <a:rPr lang="sl-SI" sz="1100" dirty="0"/>
              <a:t>No. amalgams</a:t>
            </a:r>
          </a:p>
        </p:txBody>
      </p:sp>
      <p:sp>
        <p:nvSpPr>
          <p:cNvPr id="17" name="TextBox 16"/>
          <p:cNvSpPr txBox="1"/>
          <p:nvPr/>
        </p:nvSpPr>
        <p:spPr>
          <a:xfrm>
            <a:off x="6345306" y="3702494"/>
            <a:ext cx="527709" cy="369332"/>
          </a:xfrm>
          <a:prstGeom prst="rect">
            <a:avLst/>
          </a:prstGeom>
          <a:solidFill>
            <a:schemeClr val="bg1"/>
          </a:solidFill>
        </p:spPr>
        <p:txBody>
          <a:bodyPr wrap="none" rtlCol="0">
            <a:spAutoFit/>
          </a:bodyPr>
          <a:lstStyle/>
          <a:p>
            <a:r>
              <a:rPr lang="sl-SI" sz="900" dirty="0"/>
              <a:t>Up to 5</a:t>
            </a:r>
          </a:p>
          <a:p>
            <a:endParaRPr lang="sl-SI" sz="900" dirty="0"/>
          </a:p>
        </p:txBody>
      </p:sp>
      <p:sp>
        <p:nvSpPr>
          <p:cNvPr id="18" name="TextBox 17"/>
          <p:cNvSpPr txBox="1"/>
          <p:nvPr/>
        </p:nvSpPr>
        <p:spPr>
          <a:xfrm>
            <a:off x="7212463" y="3708972"/>
            <a:ext cx="335348" cy="369332"/>
          </a:xfrm>
          <a:prstGeom prst="rect">
            <a:avLst/>
          </a:prstGeom>
          <a:solidFill>
            <a:schemeClr val="bg1"/>
          </a:solidFill>
        </p:spPr>
        <p:txBody>
          <a:bodyPr wrap="none" rtlCol="0">
            <a:spAutoFit/>
          </a:bodyPr>
          <a:lstStyle/>
          <a:p>
            <a:r>
              <a:rPr lang="sl-SI" sz="900" dirty="0"/>
              <a:t>6-9</a:t>
            </a:r>
          </a:p>
          <a:p>
            <a:endParaRPr lang="sl-SI" sz="900" dirty="0"/>
          </a:p>
        </p:txBody>
      </p:sp>
      <p:sp>
        <p:nvSpPr>
          <p:cNvPr id="19" name="TextBox 18"/>
          <p:cNvSpPr txBox="1"/>
          <p:nvPr/>
        </p:nvSpPr>
        <p:spPr>
          <a:xfrm>
            <a:off x="7757680" y="3702493"/>
            <a:ext cx="704039" cy="369332"/>
          </a:xfrm>
          <a:prstGeom prst="rect">
            <a:avLst/>
          </a:prstGeom>
          <a:solidFill>
            <a:schemeClr val="bg1"/>
          </a:solidFill>
        </p:spPr>
        <p:txBody>
          <a:bodyPr wrap="none" rtlCol="0">
            <a:spAutoFit/>
          </a:bodyPr>
          <a:lstStyle/>
          <a:p>
            <a:r>
              <a:rPr lang="sl-SI" sz="900" dirty="0"/>
              <a:t>10 or more</a:t>
            </a:r>
          </a:p>
          <a:p>
            <a:endParaRPr lang="sl-SI" sz="900" dirty="0"/>
          </a:p>
        </p:txBody>
      </p:sp>
      <p:sp>
        <p:nvSpPr>
          <p:cNvPr id="20" name="TextBox 19"/>
          <p:cNvSpPr txBox="1"/>
          <p:nvPr/>
        </p:nvSpPr>
        <p:spPr>
          <a:xfrm>
            <a:off x="5876876" y="4183762"/>
            <a:ext cx="2871824" cy="1018227"/>
          </a:xfrm>
          <a:prstGeom prst="rect">
            <a:avLst/>
          </a:prstGeom>
          <a:noFill/>
        </p:spPr>
        <p:txBody>
          <a:bodyPr wrap="square" rtlCol="0">
            <a:spAutoFit/>
          </a:bodyPr>
          <a:lstStyle/>
          <a:p>
            <a:pPr>
              <a:spcBef>
                <a:spcPts val="450"/>
              </a:spcBef>
            </a:pPr>
            <a:r>
              <a:rPr lang="sl-SI" sz="1400" dirty="0">
                <a:ea typeface="Times New Roman" panose="02020603050405020304" pitchFamily="18" charset="0"/>
              </a:rPr>
              <a:t>Cord blood Hg levels vs. number of dental amalgam fillings in mothers:</a:t>
            </a:r>
          </a:p>
          <a:p>
            <a:pPr>
              <a:spcBef>
                <a:spcPts val="450"/>
              </a:spcBef>
            </a:pPr>
            <a:r>
              <a:rPr lang="sl-SI" sz="1400" b="1" dirty="0">
                <a:ea typeface="Times New Roman" panose="02020603050405020304" pitchFamily="18" charset="0"/>
              </a:rPr>
              <a:t>r</a:t>
            </a:r>
            <a:r>
              <a:rPr lang="sl-SI" sz="1400" b="1" baseline="-25000" dirty="0">
                <a:ea typeface="Times New Roman" panose="02020603050405020304" pitchFamily="18" charset="0"/>
              </a:rPr>
              <a:t>s</a:t>
            </a:r>
            <a:r>
              <a:rPr lang="sl-SI" sz="1400" b="1" dirty="0">
                <a:ea typeface="Times New Roman" panose="02020603050405020304" pitchFamily="18" charset="0"/>
              </a:rPr>
              <a:t>=-0.08, p=0.224</a:t>
            </a:r>
          </a:p>
          <a:p>
            <a:endParaRPr lang="sl-SI" sz="1400" dirty="0"/>
          </a:p>
        </p:txBody>
      </p:sp>
      <p:pic>
        <p:nvPicPr>
          <p:cNvPr id="22" name="Picture 2" descr="Crom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638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5" grpId="0"/>
      <p:bldP spid="16" grpId="0"/>
      <p:bldP spid="17" grpId="0" animBg="1"/>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22605" y="501400"/>
            <a:ext cx="5331492" cy="649697"/>
          </a:xfrm>
        </p:spPr>
        <p:txBody>
          <a:bodyPr>
            <a:normAutofit/>
          </a:bodyPr>
          <a:lstStyle/>
          <a:p>
            <a:r>
              <a:rPr lang="sl-SI" sz="3000" b="1" dirty="0">
                <a:solidFill>
                  <a:srgbClr val="002060"/>
                </a:solidFill>
                <a:latin typeface="+mn-lt"/>
              </a:rPr>
              <a:t>N</a:t>
            </a:r>
            <a:r>
              <a:rPr lang="en-GB" sz="3000" b="1" dirty="0" err="1" smtClean="0">
                <a:solidFill>
                  <a:srgbClr val="002060"/>
                </a:solidFill>
                <a:latin typeface="+mn-lt"/>
              </a:rPr>
              <a:t>eurodevelopment</a:t>
            </a:r>
            <a:r>
              <a:rPr lang="sl-SI" sz="3000" b="1" dirty="0" smtClean="0">
                <a:solidFill>
                  <a:srgbClr val="002060"/>
                </a:solidFill>
                <a:latin typeface="+mn-lt"/>
              </a:rPr>
              <a:t> assessment</a:t>
            </a:r>
            <a:endParaRPr lang="en-GB" sz="3000" dirty="0">
              <a:solidFill>
                <a:srgbClr val="002060"/>
              </a:solidFill>
              <a:latin typeface="+mn-lt"/>
            </a:endParaRPr>
          </a:p>
        </p:txBody>
      </p:sp>
      <p:sp>
        <p:nvSpPr>
          <p:cNvPr id="5" name="Content Placeholder 2"/>
          <p:cNvSpPr>
            <a:spLocks noGrp="1"/>
          </p:cNvSpPr>
          <p:nvPr>
            <p:ph idx="1"/>
          </p:nvPr>
        </p:nvSpPr>
        <p:spPr>
          <a:xfrm>
            <a:off x="404290" y="1419266"/>
            <a:ext cx="8391662" cy="1917058"/>
          </a:xfrm>
        </p:spPr>
        <p:txBody>
          <a:bodyPr>
            <a:noAutofit/>
          </a:bodyPr>
          <a:lstStyle/>
          <a:p>
            <a:pPr marL="0" indent="0">
              <a:buNone/>
            </a:pPr>
            <a:r>
              <a:rPr lang="en-US" sz="2000" b="1" dirty="0">
                <a:solidFill>
                  <a:srgbClr val="002060"/>
                </a:solidFill>
              </a:rPr>
              <a:t>Bayley Scales of Infant and Toddler Development</a:t>
            </a:r>
            <a:r>
              <a:rPr lang="sl-SI" sz="2000" b="1" dirty="0">
                <a:solidFill>
                  <a:srgbClr val="002060"/>
                </a:solidFill>
              </a:rPr>
              <a:t>, Third Edition (</a:t>
            </a:r>
            <a:r>
              <a:rPr lang="sl-SI" sz="2000" b="1" dirty="0" smtClean="0">
                <a:solidFill>
                  <a:srgbClr val="002060"/>
                </a:solidFill>
              </a:rPr>
              <a:t>Bayley-III</a:t>
            </a:r>
            <a:r>
              <a:rPr lang="sl-SI" sz="2000" b="1" dirty="0">
                <a:solidFill>
                  <a:srgbClr val="002060"/>
                </a:solidFill>
              </a:rPr>
              <a:t>)</a:t>
            </a:r>
          </a:p>
          <a:p>
            <a:pPr lvl="1"/>
            <a:r>
              <a:rPr lang="sl-SI" sz="1400" b="1" dirty="0"/>
              <a:t>Cognitive</a:t>
            </a:r>
          </a:p>
          <a:p>
            <a:pPr lvl="1"/>
            <a:r>
              <a:rPr lang="sl-SI" sz="1400" b="1" dirty="0"/>
              <a:t>Language</a:t>
            </a:r>
          </a:p>
          <a:p>
            <a:pPr lvl="1"/>
            <a:r>
              <a:rPr lang="sl-SI" sz="1400" b="1" dirty="0" smtClean="0"/>
              <a:t>Motor</a:t>
            </a:r>
          </a:p>
          <a:p>
            <a:pPr lvl="1"/>
            <a:r>
              <a:rPr lang="sl-SI" sz="1400" dirty="0" smtClean="0"/>
              <a:t>18 moths of age</a:t>
            </a:r>
          </a:p>
          <a:p>
            <a:pPr marL="457200" lvl="1" indent="0">
              <a:buNone/>
            </a:pPr>
            <a:endParaRPr lang="sl-SI" sz="1600" dirty="0"/>
          </a:p>
        </p:txBody>
      </p:sp>
      <p:pic>
        <p:nvPicPr>
          <p:cNvPr id="6" name="Picture 5"/>
          <p:cNvPicPr>
            <a:picLocks noChangeAspect="1"/>
          </p:cNvPicPr>
          <p:nvPr/>
        </p:nvPicPr>
        <p:blipFill>
          <a:blip r:embed="rId2"/>
          <a:stretch>
            <a:fillRect/>
          </a:stretch>
        </p:blipFill>
        <p:spPr>
          <a:xfrm>
            <a:off x="74140" y="57277"/>
            <a:ext cx="1757783" cy="4487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601" y="1842463"/>
            <a:ext cx="2208580" cy="12368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324" y="1842464"/>
            <a:ext cx="1295084" cy="1236805"/>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49469042"/>
              </p:ext>
            </p:extLst>
          </p:nvPr>
        </p:nvGraphicFramePr>
        <p:xfrm>
          <a:off x="599802" y="3759521"/>
          <a:ext cx="8000637" cy="2386979"/>
        </p:xfrm>
        <a:graphic>
          <a:graphicData uri="http://schemas.openxmlformats.org/drawingml/2006/table">
            <a:tbl>
              <a:tblPr firstRow="1" firstCol="1" bandRow="1">
                <a:tableStyleId>{2D5ABB26-0587-4C30-8999-92F81FD0307C}</a:tableStyleId>
              </a:tblPr>
              <a:tblGrid>
                <a:gridCol w="1284085"/>
                <a:gridCol w="1450492"/>
                <a:gridCol w="1265740"/>
                <a:gridCol w="1438890"/>
                <a:gridCol w="1004121"/>
                <a:gridCol w="1557309"/>
              </a:tblGrid>
              <a:tr h="425303">
                <a:tc>
                  <a:txBody>
                    <a:bodyPr/>
                    <a:lstStyle/>
                    <a:p>
                      <a:pPr algn="l">
                        <a:lnSpc>
                          <a:spcPct val="100000"/>
                        </a:lnSpc>
                        <a:spcBef>
                          <a:spcPts val="0"/>
                        </a:spcBef>
                        <a:spcAft>
                          <a:spcPts val="0"/>
                        </a:spcAft>
                      </a:pPr>
                      <a:r>
                        <a:rPr lang="en-GB" sz="1300" b="1" dirty="0" smtClean="0">
                          <a:effectLst/>
                        </a:rPr>
                        <a:t>Bayley-III</a:t>
                      </a:r>
                      <a:r>
                        <a:rPr lang="sl-SI" sz="1300" b="1" dirty="0" smtClean="0">
                          <a:effectLst/>
                        </a:rPr>
                        <a:t> score</a:t>
                      </a:r>
                      <a:endParaRPr lang="sl-SI" sz="1300" b="1" dirty="0">
                        <a:effectLst/>
                        <a:latin typeface="Times New Roman" panose="02020603050405020304" pitchFamily="18" charset="0"/>
                        <a:ea typeface="Times New Roman" panose="02020603050405020304" pitchFamily="18" charset="0"/>
                      </a:endParaRPr>
                    </a:p>
                  </a:txBody>
                  <a:tcPr marL="58802" marR="58802" marT="0" marB="0" anchor="b">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en-GB" sz="1300" b="1" dirty="0">
                          <a:effectLst/>
                        </a:rPr>
                        <a:t>All</a:t>
                      </a:r>
                      <a:endParaRPr lang="sl-SI" sz="1300" b="1" dirty="0">
                        <a:effectLst/>
                        <a:latin typeface="Times New Roman" panose="02020603050405020304" pitchFamily="18" charset="0"/>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sl-SI" sz="1300" b="1" dirty="0" smtClean="0">
                          <a:effectLst/>
                          <a:latin typeface="+mn-lt"/>
                          <a:ea typeface="Times New Roman" panose="02020603050405020304" pitchFamily="18" charset="0"/>
                        </a:rPr>
                        <a:t>SLOVENIA</a:t>
                      </a:r>
                      <a:endParaRPr lang="sl-SI" sz="1300" b="1" dirty="0">
                        <a:effectLst/>
                        <a:latin typeface="+mn-lt"/>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sl-SI" sz="1300" b="1" dirty="0" smtClean="0">
                          <a:effectLst/>
                          <a:latin typeface="+mn-lt"/>
                          <a:ea typeface="Times New Roman" panose="02020603050405020304" pitchFamily="18" charset="0"/>
                        </a:rPr>
                        <a:t>CROATIA</a:t>
                      </a:r>
                      <a:endParaRPr lang="sl-SI" sz="1300" b="1" dirty="0">
                        <a:effectLst/>
                        <a:latin typeface="+mn-lt"/>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sl-SI" sz="1300" b="1" dirty="0" smtClean="0">
                          <a:effectLst/>
                          <a:latin typeface="+mn-lt"/>
                          <a:ea typeface="Times New Roman" panose="02020603050405020304" pitchFamily="18" charset="0"/>
                        </a:rPr>
                        <a:t>p-value</a:t>
                      </a:r>
                      <a:endParaRPr lang="sl-SI" sz="1300" b="1" dirty="0">
                        <a:effectLst/>
                        <a:latin typeface="+mn-lt"/>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rowSpan="2">
                  <a:txBody>
                    <a:bodyPr/>
                    <a:lstStyle/>
                    <a:p>
                      <a:pPr algn="ctr">
                        <a:lnSpc>
                          <a:spcPct val="100000"/>
                        </a:lnSpc>
                        <a:spcBef>
                          <a:spcPts val="0"/>
                        </a:spcBef>
                        <a:spcAft>
                          <a:spcPts val="0"/>
                        </a:spcAft>
                      </a:pPr>
                      <a:r>
                        <a:rPr lang="sl-SI" sz="1300" b="1" dirty="0" smtClean="0">
                          <a:effectLst/>
                          <a:latin typeface="+mn-lt"/>
                          <a:ea typeface="+mn-ea"/>
                        </a:rPr>
                        <a:t>no. children with</a:t>
                      </a:r>
                      <a:r>
                        <a:rPr lang="sl-SI" sz="1300" b="1" baseline="0" dirty="0" smtClean="0">
                          <a:effectLst/>
                          <a:latin typeface="+mn-lt"/>
                          <a:ea typeface="+mn-ea"/>
                        </a:rPr>
                        <a:t> delayed performance</a:t>
                      </a:r>
                      <a:endParaRPr lang="sl-SI" sz="1300" b="1" dirty="0">
                        <a:effectLst/>
                        <a:latin typeface="Times New Roman" panose="02020603050405020304" pitchFamily="18" charset="0"/>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958">
                <a:tc>
                  <a:txBody>
                    <a:bodyPr/>
                    <a:lstStyle/>
                    <a:p>
                      <a:pPr algn="just">
                        <a:lnSpc>
                          <a:spcPct val="100000"/>
                        </a:lnSpc>
                        <a:spcBef>
                          <a:spcPts val="0"/>
                        </a:spcBef>
                        <a:spcAft>
                          <a:spcPts val="0"/>
                        </a:spcAft>
                      </a:pPr>
                      <a:endParaRPr lang="sl-SI" sz="1300" b="1" dirty="0">
                        <a:effectLst/>
                        <a:latin typeface="Times New Roman" panose="02020603050405020304" pitchFamily="18" charset="0"/>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300" b="1" dirty="0">
                          <a:effectLst/>
                        </a:rPr>
                        <a:t>mean ± SD</a:t>
                      </a:r>
                      <a:endParaRPr lang="sl-SI" sz="1300" b="1" dirty="0">
                        <a:effectLst/>
                        <a:latin typeface="Times New Roman" panose="02020603050405020304" pitchFamily="18" charset="0"/>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smtClean="0">
                          <a:effectLst/>
                        </a:rPr>
                        <a:t>mean ± SD</a:t>
                      </a:r>
                      <a:endParaRPr lang="sl-SI" sz="1300" b="1" dirty="0" smtClean="0">
                        <a:effectLst/>
                        <a:latin typeface="Times New Roman" panose="02020603050405020304" pitchFamily="18" charset="0"/>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smtClean="0">
                          <a:effectLst/>
                        </a:rPr>
                        <a:t>mean ± SD</a:t>
                      </a:r>
                      <a:endParaRPr lang="sl-SI" sz="1300" b="1" dirty="0" smtClean="0">
                        <a:effectLst/>
                        <a:latin typeface="Times New Roman" panose="02020603050405020304" pitchFamily="18" charset="0"/>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endParaRPr lang="sl-SI" sz="1300" b="1" dirty="0">
                        <a:effectLst/>
                        <a:latin typeface="+mn-lt"/>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c vMerge="1">
                  <a:txBody>
                    <a:bodyPr/>
                    <a:lstStyle/>
                    <a:p>
                      <a:pPr algn="ctr">
                        <a:lnSpc>
                          <a:spcPct val="100000"/>
                        </a:lnSpc>
                        <a:spcBef>
                          <a:spcPts val="0"/>
                        </a:spcBef>
                        <a:spcAft>
                          <a:spcPts val="0"/>
                        </a:spcAft>
                      </a:pPr>
                      <a:endParaRPr lang="sl-SI" sz="1200" b="1" dirty="0">
                        <a:effectLst/>
                        <a:latin typeface="Times New Roman" panose="02020603050405020304" pitchFamily="18" charset="0"/>
                        <a:ea typeface="Times New Roman" panose="02020603050405020304" pitchFamily="18" charset="0"/>
                      </a:endParaRPr>
                    </a:p>
                  </a:txBody>
                  <a:tcPr marL="58802" marR="58802" marT="0" marB="0">
                    <a:lnB w="12700" cap="flat" cmpd="sng" algn="ctr">
                      <a:solidFill>
                        <a:schemeClr val="tx1"/>
                      </a:solidFill>
                      <a:prstDash val="solid"/>
                      <a:round/>
                      <a:headEnd type="none" w="med" len="med"/>
                      <a:tailEnd type="none" w="med" len="med"/>
                    </a:lnB>
                  </a:tcPr>
                </a:tc>
              </a:tr>
              <a:tr h="626735">
                <a:tc>
                  <a:txBody>
                    <a:bodyPr/>
                    <a:lstStyle/>
                    <a:p>
                      <a:pPr algn="just">
                        <a:lnSpc>
                          <a:spcPct val="100000"/>
                        </a:lnSpc>
                        <a:spcBef>
                          <a:spcPts val="0"/>
                        </a:spcBef>
                        <a:spcAft>
                          <a:spcPts val="0"/>
                        </a:spcAft>
                      </a:pPr>
                      <a:r>
                        <a:rPr lang="en-GB" sz="1300" dirty="0">
                          <a:effectLst/>
                        </a:rPr>
                        <a:t>Cognitive</a:t>
                      </a:r>
                      <a:endParaRPr lang="sl-SI" sz="1300" dirty="0">
                        <a:effectLst/>
                      </a:endParaRPr>
                    </a:p>
                    <a:p>
                      <a:pPr algn="just">
                        <a:lnSpc>
                          <a:spcPct val="100000"/>
                        </a:lnSpc>
                        <a:spcBef>
                          <a:spcPts val="0"/>
                        </a:spcBef>
                        <a:spcAft>
                          <a:spcPts val="0"/>
                        </a:spcAft>
                      </a:pPr>
                      <a:r>
                        <a:rPr lang="en-GB" sz="1300" dirty="0">
                          <a:effectLst/>
                        </a:rPr>
                        <a:t> </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en-GB" sz="1300" dirty="0">
                          <a:effectLst/>
                        </a:rPr>
                        <a:t>111.7 ± 13.6</a:t>
                      </a:r>
                      <a:endParaRPr lang="sl-SI" sz="1300" dirty="0">
                        <a:effectLst/>
                      </a:endParaRPr>
                    </a:p>
                    <a:p>
                      <a:pPr algn="ctr">
                        <a:lnSpc>
                          <a:spcPct val="100000"/>
                        </a:lnSpc>
                        <a:spcBef>
                          <a:spcPts val="0"/>
                        </a:spcBef>
                        <a:spcAft>
                          <a:spcPts val="0"/>
                        </a:spcAft>
                      </a:pPr>
                      <a:r>
                        <a:rPr lang="en-GB" sz="1300" dirty="0" smtClean="0">
                          <a:effectLst/>
                        </a:rPr>
                        <a:t>60-145</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effectLst/>
                          <a:latin typeface="+mn-lt"/>
                          <a:ea typeface="Times New Roman" panose="02020603050405020304" pitchFamily="18" charset="0"/>
                        </a:rPr>
                        <a:t>114.3</a:t>
                      </a:r>
                      <a:r>
                        <a:rPr lang="en-GB" sz="1300" dirty="0" smtClean="0">
                          <a:effectLst/>
                        </a:rPr>
                        <a:t> ± 13.6</a:t>
                      </a:r>
                      <a:endParaRPr lang="sl-SI" sz="1300" dirty="0" smtClean="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effectLst/>
                        </a:rPr>
                        <a:t>70-145</a:t>
                      </a:r>
                    </a:p>
                  </a:txBody>
                  <a:tcPr marL="58802" marR="58802"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effectLst/>
                          <a:latin typeface="+mn-lt"/>
                          <a:ea typeface="Times New Roman" panose="02020603050405020304" pitchFamily="18" charset="0"/>
                        </a:rPr>
                        <a:t>106.7 </a:t>
                      </a:r>
                      <a:r>
                        <a:rPr lang="en-GB" sz="1300" dirty="0" smtClean="0">
                          <a:effectLst/>
                        </a:rPr>
                        <a:t>± 13.</a:t>
                      </a:r>
                      <a:r>
                        <a:rPr lang="sl-SI" sz="1300" dirty="0" smtClean="0">
                          <a:effectLst/>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effectLst/>
                        </a:rPr>
                        <a:t>60-145</a:t>
                      </a:r>
                    </a:p>
                  </a:txBody>
                  <a:tcPr marL="58802" marR="58802" marT="0" marB="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effectLst/>
                        </a:rPr>
                        <a:t>&lt;0.001</a:t>
                      </a:r>
                    </a:p>
                  </a:txBody>
                  <a:tcPr marL="58802" marR="58802"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Bef>
                          <a:spcPts val="0"/>
                        </a:spcBef>
                        <a:spcAft>
                          <a:spcPts val="0"/>
                        </a:spcAft>
                      </a:pPr>
                      <a:r>
                        <a:rPr lang="sl-SI" sz="1300" dirty="0" smtClean="0">
                          <a:effectLst/>
                          <a:latin typeface="+mn-lt"/>
                          <a:ea typeface="+mn-ea"/>
                        </a:rPr>
                        <a:t>6</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T w="12700" cap="flat" cmpd="sng" algn="ctr">
                      <a:solidFill>
                        <a:schemeClr val="tx1"/>
                      </a:solidFill>
                      <a:prstDash val="solid"/>
                      <a:round/>
                      <a:headEnd type="none" w="med" len="med"/>
                      <a:tailEnd type="none" w="med" len="med"/>
                    </a:lnT>
                  </a:tcPr>
                </a:tc>
              </a:tr>
              <a:tr h="593124">
                <a:tc>
                  <a:txBody>
                    <a:bodyPr/>
                    <a:lstStyle/>
                    <a:p>
                      <a:pPr algn="just">
                        <a:lnSpc>
                          <a:spcPct val="100000"/>
                        </a:lnSpc>
                        <a:spcBef>
                          <a:spcPts val="0"/>
                        </a:spcBef>
                        <a:spcAft>
                          <a:spcPts val="0"/>
                        </a:spcAft>
                      </a:pPr>
                      <a:r>
                        <a:rPr lang="en-GB" sz="1300" dirty="0">
                          <a:effectLst/>
                        </a:rPr>
                        <a:t>Language</a:t>
                      </a:r>
                      <a:endParaRPr lang="sl-SI" sz="1300" dirty="0">
                        <a:effectLst/>
                      </a:endParaRPr>
                    </a:p>
                    <a:p>
                      <a:pPr algn="just">
                        <a:lnSpc>
                          <a:spcPct val="100000"/>
                        </a:lnSpc>
                        <a:spcBef>
                          <a:spcPts val="0"/>
                        </a:spcBef>
                        <a:spcAft>
                          <a:spcPts val="0"/>
                        </a:spcAft>
                      </a:pPr>
                      <a:r>
                        <a:rPr lang="en-GB" sz="1300" dirty="0">
                          <a:effectLst/>
                        </a:rPr>
                        <a:t> </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tc>
                <a:tc>
                  <a:txBody>
                    <a:bodyPr/>
                    <a:lstStyle/>
                    <a:p>
                      <a:pPr algn="ctr">
                        <a:lnSpc>
                          <a:spcPct val="100000"/>
                        </a:lnSpc>
                        <a:spcBef>
                          <a:spcPts val="0"/>
                        </a:spcBef>
                        <a:spcAft>
                          <a:spcPts val="0"/>
                        </a:spcAft>
                      </a:pPr>
                      <a:r>
                        <a:rPr lang="en-GB" sz="1300" dirty="0">
                          <a:effectLst/>
                        </a:rPr>
                        <a:t>106.0 ± 14.4</a:t>
                      </a:r>
                      <a:endParaRPr lang="sl-SI" sz="1300" dirty="0">
                        <a:effectLst/>
                      </a:endParaRPr>
                    </a:p>
                    <a:p>
                      <a:pPr algn="ctr">
                        <a:lnSpc>
                          <a:spcPct val="100000"/>
                        </a:lnSpc>
                        <a:spcBef>
                          <a:spcPts val="0"/>
                        </a:spcBef>
                        <a:spcAft>
                          <a:spcPts val="0"/>
                        </a:spcAft>
                      </a:pPr>
                      <a:r>
                        <a:rPr lang="en-GB" sz="1300" dirty="0" smtClean="0">
                          <a:effectLst/>
                        </a:rPr>
                        <a:t>50-14</a:t>
                      </a:r>
                      <a:r>
                        <a:rPr lang="sl-SI" sz="1300" dirty="0" smtClean="0">
                          <a:effectLst/>
                        </a:rPr>
                        <a:t>4</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tc>
                <a:tc>
                  <a:txBody>
                    <a:bodyPr/>
                    <a:lstStyle/>
                    <a:p>
                      <a:pPr algn="ctr">
                        <a:lnSpc>
                          <a:spcPct val="100000"/>
                        </a:lnSpc>
                        <a:spcBef>
                          <a:spcPts val="0"/>
                        </a:spcBef>
                        <a:spcAft>
                          <a:spcPts val="0"/>
                        </a:spcAft>
                      </a:pPr>
                      <a:r>
                        <a:rPr lang="sl-SI" sz="1300" dirty="0" smtClean="0">
                          <a:effectLst/>
                          <a:latin typeface="+mn-lt"/>
                          <a:ea typeface="Times New Roman" panose="02020603050405020304" pitchFamily="18" charset="0"/>
                        </a:rPr>
                        <a:t>105.3 </a:t>
                      </a:r>
                      <a:r>
                        <a:rPr lang="en-GB" sz="1300" dirty="0" smtClean="0">
                          <a:effectLst/>
                        </a:rPr>
                        <a:t>±</a:t>
                      </a:r>
                      <a:r>
                        <a:rPr lang="sl-SI" sz="1300" dirty="0" smtClean="0">
                          <a:effectLst/>
                        </a:rPr>
                        <a:t> 13.4</a:t>
                      </a:r>
                    </a:p>
                    <a:p>
                      <a:pPr algn="ctr">
                        <a:lnSpc>
                          <a:spcPct val="100000"/>
                        </a:lnSpc>
                        <a:spcBef>
                          <a:spcPts val="0"/>
                        </a:spcBef>
                        <a:spcAft>
                          <a:spcPts val="0"/>
                        </a:spcAft>
                      </a:pPr>
                      <a:r>
                        <a:rPr lang="sl-SI" sz="1300" dirty="0" smtClean="0">
                          <a:effectLst/>
                          <a:latin typeface="+mn-lt"/>
                          <a:ea typeface="Times New Roman" panose="02020603050405020304" pitchFamily="18" charset="0"/>
                        </a:rPr>
                        <a:t>56-141</a:t>
                      </a:r>
                      <a:endParaRPr lang="sl-SI" sz="1300" dirty="0">
                        <a:effectLst/>
                        <a:latin typeface="+mn-lt"/>
                        <a:ea typeface="Times New Roman" panose="02020603050405020304" pitchFamily="18" charset="0"/>
                      </a:endParaRPr>
                    </a:p>
                  </a:txBody>
                  <a:tcPr marL="58802" marR="58802" marT="0" marB="0" anchor="ctr"/>
                </a:tc>
                <a:tc>
                  <a:txBody>
                    <a:bodyPr/>
                    <a:lstStyle/>
                    <a:p>
                      <a:pPr algn="ctr">
                        <a:lnSpc>
                          <a:spcPct val="100000"/>
                        </a:lnSpc>
                        <a:spcBef>
                          <a:spcPts val="0"/>
                        </a:spcBef>
                        <a:spcAft>
                          <a:spcPts val="0"/>
                        </a:spcAft>
                      </a:pPr>
                      <a:r>
                        <a:rPr lang="sl-SI" sz="1300" dirty="0" smtClean="0">
                          <a:effectLst/>
                        </a:rPr>
                        <a:t>107.5 </a:t>
                      </a:r>
                      <a:r>
                        <a:rPr lang="en-GB" sz="1300" dirty="0" smtClean="0">
                          <a:effectLst/>
                        </a:rPr>
                        <a:t>±</a:t>
                      </a:r>
                      <a:r>
                        <a:rPr lang="sl-SI" sz="1300" dirty="0" smtClean="0">
                          <a:effectLst/>
                        </a:rPr>
                        <a:t> 16.0</a:t>
                      </a:r>
                    </a:p>
                    <a:p>
                      <a:pPr algn="ctr">
                        <a:lnSpc>
                          <a:spcPct val="100000"/>
                        </a:lnSpc>
                        <a:spcBef>
                          <a:spcPts val="0"/>
                        </a:spcBef>
                        <a:spcAft>
                          <a:spcPts val="0"/>
                        </a:spcAft>
                      </a:pPr>
                      <a:r>
                        <a:rPr lang="sl-SI" sz="1300" dirty="0" smtClean="0">
                          <a:effectLst/>
                          <a:latin typeface="+mn-lt"/>
                          <a:ea typeface="Times New Roman" panose="02020603050405020304" pitchFamily="18" charset="0"/>
                        </a:rPr>
                        <a:t>50-144</a:t>
                      </a:r>
                      <a:endParaRPr lang="sl-SI" sz="1300" dirty="0">
                        <a:effectLst/>
                        <a:latin typeface="+mn-lt"/>
                        <a:ea typeface="Times New Roman" panose="02020603050405020304" pitchFamily="18" charset="0"/>
                      </a:endParaRPr>
                    </a:p>
                  </a:txBody>
                  <a:tcPr marL="58802" marR="58802" marT="0" marB="0" anchor="ctr"/>
                </a:tc>
                <a:tc>
                  <a:txBody>
                    <a:bodyPr/>
                    <a:lstStyle/>
                    <a:p>
                      <a:pPr algn="ctr">
                        <a:lnSpc>
                          <a:spcPct val="100000"/>
                        </a:lnSpc>
                        <a:spcBef>
                          <a:spcPts val="0"/>
                        </a:spcBef>
                        <a:spcAft>
                          <a:spcPts val="0"/>
                        </a:spcAft>
                      </a:pPr>
                      <a:r>
                        <a:rPr lang="sl-SI" sz="1300" dirty="0" smtClean="0">
                          <a:effectLst/>
                          <a:latin typeface="+mn-lt"/>
                          <a:ea typeface="Times New Roman" panose="02020603050405020304" pitchFamily="18" charset="0"/>
                        </a:rPr>
                        <a:t>0.130</a:t>
                      </a:r>
                      <a:endParaRPr lang="sl-SI" sz="1300" dirty="0">
                        <a:effectLst/>
                        <a:latin typeface="+mn-lt"/>
                        <a:ea typeface="Times New Roman" panose="02020603050405020304" pitchFamily="18" charset="0"/>
                      </a:endParaRPr>
                    </a:p>
                  </a:txBody>
                  <a:tcPr marL="58802" marR="58802" marT="0" marB="0" anchor="ctr"/>
                </a:tc>
                <a:tc>
                  <a:txBody>
                    <a:bodyPr/>
                    <a:lstStyle/>
                    <a:p>
                      <a:pPr algn="ctr">
                        <a:lnSpc>
                          <a:spcPct val="100000"/>
                        </a:lnSpc>
                        <a:spcBef>
                          <a:spcPts val="0"/>
                        </a:spcBef>
                        <a:spcAft>
                          <a:spcPts val="0"/>
                        </a:spcAft>
                      </a:pPr>
                      <a:r>
                        <a:rPr lang="sl-SI" sz="1300" dirty="0" smtClean="0">
                          <a:effectLst/>
                          <a:latin typeface="+mn-lt"/>
                          <a:ea typeface="+mn-ea"/>
                        </a:rPr>
                        <a:t>20</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tc>
              </a:tr>
              <a:tr h="543697">
                <a:tc>
                  <a:txBody>
                    <a:bodyPr/>
                    <a:lstStyle/>
                    <a:p>
                      <a:pPr algn="just">
                        <a:lnSpc>
                          <a:spcPct val="100000"/>
                        </a:lnSpc>
                        <a:spcBef>
                          <a:spcPts val="0"/>
                        </a:spcBef>
                        <a:spcAft>
                          <a:spcPts val="0"/>
                        </a:spcAft>
                      </a:pPr>
                      <a:r>
                        <a:rPr lang="en-GB" sz="1300" dirty="0">
                          <a:effectLst/>
                        </a:rPr>
                        <a:t>Motor</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GB" sz="1300" dirty="0">
                          <a:effectLst/>
                        </a:rPr>
                        <a:t>107.4 ± 10.3</a:t>
                      </a:r>
                      <a:endParaRPr lang="sl-SI" sz="1300" dirty="0">
                        <a:effectLst/>
                      </a:endParaRPr>
                    </a:p>
                    <a:p>
                      <a:pPr algn="ctr">
                        <a:lnSpc>
                          <a:spcPct val="100000"/>
                        </a:lnSpc>
                        <a:spcBef>
                          <a:spcPts val="0"/>
                        </a:spcBef>
                        <a:spcAft>
                          <a:spcPts val="0"/>
                        </a:spcAft>
                      </a:pPr>
                      <a:r>
                        <a:rPr lang="en-GB" sz="1300" dirty="0" smtClean="0">
                          <a:effectLst/>
                        </a:rPr>
                        <a:t>58-142</a:t>
                      </a:r>
                      <a:r>
                        <a:rPr lang="en-GB" sz="1300" dirty="0">
                          <a:effectLst/>
                        </a:rPr>
                        <a:t> </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sl-SI" sz="1300" dirty="0" smtClean="0">
                          <a:effectLst/>
                        </a:rPr>
                        <a:t>106.9 </a:t>
                      </a:r>
                      <a:r>
                        <a:rPr lang="en-GB" sz="1300" dirty="0" smtClean="0">
                          <a:effectLst/>
                        </a:rPr>
                        <a:t>±</a:t>
                      </a:r>
                      <a:r>
                        <a:rPr lang="sl-SI" sz="1300" dirty="0" smtClean="0">
                          <a:effectLst/>
                        </a:rPr>
                        <a:t> 9.5</a:t>
                      </a:r>
                    </a:p>
                    <a:p>
                      <a:pPr algn="ctr">
                        <a:lnSpc>
                          <a:spcPct val="100000"/>
                        </a:lnSpc>
                        <a:spcBef>
                          <a:spcPts val="0"/>
                        </a:spcBef>
                        <a:spcAft>
                          <a:spcPts val="0"/>
                        </a:spcAft>
                      </a:pPr>
                      <a:r>
                        <a:rPr lang="sl-SI" sz="1300" dirty="0" smtClean="0">
                          <a:effectLst/>
                          <a:latin typeface="+mn-lt"/>
                          <a:ea typeface="Times New Roman" panose="02020603050405020304" pitchFamily="18" charset="0"/>
                        </a:rPr>
                        <a:t>61-136</a:t>
                      </a:r>
                      <a:endParaRPr lang="sl-SI" sz="1300" dirty="0">
                        <a:effectLst/>
                        <a:latin typeface="+mn-lt"/>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sl-SI" sz="1300" dirty="0" smtClean="0">
                          <a:effectLst/>
                        </a:rPr>
                        <a:t>108.0</a:t>
                      </a:r>
                      <a:r>
                        <a:rPr lang="sl-SI" sz="1300" baseline="0" dirty="0" smtClean="0">
                          <a:effectLst/>
                        </a:rPr>
                        <a:t> </a:t>
                      </a:r>
                      <a:r>
                        <a:rPr lang="en-GB" sz="1300" dirty="0" smtClean="0">
                          <a:effectLst/>
                        </a:rPr>
                        <a:t>±</a:t>
                      </a:r>
                      <a:r>
                        <a:rPr lang="sl-SI" sz="1300" dirty="0" smtClean="0">
                          <a:effectLst/>
                        </a:rPr>
                        <a:t> 11.5</a:t>
                      </a:r>
                    </a:p>
                    <a:p>
                      <a:pPr algn="ctr">
                        <a:lnSpc>
                          <a:spcPct val="100000"/>
                        </a:lnSpc>
                        <a:spcBef>
                          <a:spcPts val="0"/>
                        </a:spcBef>
                        <a:spcAft>
                          <a:spcPts val="0"/>
                        </a:spcAft>
                      </a:pPr>
                      <a:r>
                        <a:rPr lang="sl-SI" sz="1300" dirty="0" smtClean="0">
                          <a:effectLst/>
                          <a:latin typeface="+mn-lt"/>
                          <a:ea typeface="Times New Roman" panose="02020603050405020304" pitchFamily="18" charset="0"/>
                        </a:rPr>
                        <a:t>58-142</a:t>
                      </a:r>
                      <a:endParaRPr lang="sl-SI" sz="1300" dirty="0">
                        <a:effectLst/>
                        <a:latin typeface="+mn-lt"/>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sl-SI" sz="1300" dirty="0" smtClean="0">
                          <a:effectLst/>
                          <a:latin typeface="+mn-lt"/>
                          <a:ea typeface="Times New Roman" panose="02020603050405020304" pitchFamily="18" charset="0"/>
                        </a:rPr>
                        <a:t>0.355</a:t>
                      </a:r>
                      <a:endParaRPr lang="sl-SI" sz="1300" dirty="0">
                        <a:effectLst/>
                        <a:latin typeface="+mn-lt"/>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sl-SI" sz="1300" dirty="0" smtClean="0">
                          <a:effectLst/>
                          <a:latin typeface="+mn-lt"/>
                          <a:ea typeface="+mn-ea"/>
                        </a:rPr>
                        <a:t>5</a:t>
                      </a:r>
                      <a:endParaRPr lang="sl-SI" sz="1300" dirty="0">
                        <a:effectLst/>
                        <a:latin typeface="Times New Roman" panose="02020603050405020304" pitchFamily="18" charset="0"/>
                        <a:ea typeface="Times New Roman" panose="02020603050405020304" pitchFamily="18" charset="0"/>
                      </a:endParaRPr>
                    </a:p>
                  </a:txBody>
                  <a:tcPr marL="58802" marR="58802"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553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600" y="300813"/>
            <a:ext cx="6347417" cy="647700"/>
          </a:xfrm>
        </p:spPr>
        <p:txBody>
          <a:bodyPr>
            <a:normAutofit fontScale="90000"/>
          </a:bodyPr>
          <a:lstStyle/>
          <a:p>
            <a:pPr eaLnBrk="1" hangingPunct="1"/>
            <a:r>
              <a:rPr lang="sl-SI" altLang="sl-SI" sz="2800" b="1" dirty="0" smtClean="0">
                <a:solidFill>
                  <a:srgbClr val="376092"/>
                </a:solidFill>
                <a:latin typeface="+mn-lt"/>
              </a:rPr>
              <a:t>Association between </a:t>
            </a:r>
            <a:r>
              <a:rPr lang="en-US" altLang="sl-SI" sz="2800" b="1" dirty="0" smtClean="0">
                <a:solidFill>
                  <a:srgbClr val="376092"/>
                </a:solidFill>
                <a:latin typeface="+mn-lt"/>
              </a:rPr>
              <a:t>Hg, </a:t>
            </a:r>
            <a:r>
              <a:rPr lang="sl-SI" altLang="sl-SI" sz="2800" b="1" dirty="0" smtClean="0">
                <a:solidFill>
                  <a:srgbClr val="376092"/>
                </a:solidFill>
                <a:latin typeface="+mn-lt"/>
              </a:rPr>
              <a:t>fish consumption and COGNITIVE / LANGUAGE domain</a:t>
            </a:r>
            <a:endParaRPr lang="en-US" altLang="sl-SI" sz="2800" b="1" dirty="0" smtClean="0">
              <a:solidFill>
                <a:srgbClr val="376092"/>
              </a:solidFill>
              <a:latin typeface="+mn-lt"/>
            </a:endParaRPr>
          </a:p>
        </p:txBody>
      </p:sp>
      <p:graphicFrame>
        <p:nvGraphicFramePr>
          <p:cNvPr id="30154" name="Group 458"/>
          <p:cNvGraphicFramePr>
            <a:graphicFrameLocks noGrp="1"/>
          </p:cNvGraphicFramePr>
          <p:nvPr>
            <p:ph idx="1"/>
            <p:extLst>
              <p:ext uri="{D42A27DB-BD31-4B8C-83A1-F6EECF244321}">
                <p14:modId xmlns:p14="http://schemas.microsoft.com/office/powerpoint/2010/main" val="4288700995"/>
              </p:ext>
            </p:extLst>
          </p:nvPr>
        </p:nvGraphicFramePr>
        <p:xfrm>
          <a:off x="971600" y="1427012"/>
          <a:ext cx="3384376" cy="2682234"/>
        </p:xfrm>
        <a:graphic>
          <a:graphicData uri="http://schemas.openxmlformats.org/drawingml/2006/table">
            <a:tbl>
              <a:tblPr>
                <a:tableStyleId>{BC89EF96-8CEA-46FF-86C4-4CE0E7609802}</a:tableStyleId>
              </a:tblPr>
              <a:tblGrid>
                <a:gridCol w="1644015"/>
                <a:gridCol w="908103"/>
                <a:gridCol w="832258"/>
              </a:tblGrid>
              <a:tr h="648072">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sl-SI" sz="1400" b="0" i="0" u="none" strike="noStrike" cap="none" normalizeH="0" baseline="0" dirty="0" smtClean="0">
                        <a:ln>
                          <a:noFill/>
                        </a:ln>
                        <a:solidFill>
                          <a:srgbClr val="FFFFCC"/>
                        </a:solidFill>
                        <a:effectLst/>
                        <a:latin typeface="+mn-lt"/>
                      </a:endParaRPr>
                    </a:p>
                  </a:txBody>
                  <a:tcPr anchor="ctr" horzOverflow="overflow">
                    <a:solidFill>
                      <a:srgbClr val="376092"/>
                    </a:solidFill>
                  </a:tcPr>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1600" b="1" u="none" strike="noStrike" cap="none" normalizeH="0" baseline="0" dirty="0" smtClean="0">
                          <a:ln>
                            <a:noFill/>
                          </a:ln>
                          <a:solidFill>
                            <a:schemeClr val="bg1"/>
                          </a:solidFill>
                          <a:effectLst/>
                          <a:latin typeface="+mn-lt"/>
                        </a:rPr>
                        <a:t>Cognition</a:t>
                      </a:r>
                      <a:endParaRPr kumimoji="0" lang="en-US" altLang="sl-SI" sz="1600" b="1" i="0" u="none" strike="noStrike" cap="none" normalizeH="0" baseline="0" dirty="0" smtClean="0">
                        <a:ln>
                          <a:noFill/>
                        </a:ln>
                        <a:solidFill>
                          <a:schemeClr val="bg1"/>
                        </a:solidFill>
                        <a:effectLst/>
                        <a:latin typeface="+mn-lt"/>
                      </a:endParaRPr>
                    </a:p>
                  </a:txBody>
                  <a:tcPr marL="90000" marR="90000" marT="46800" marB="46800" anchor="ctr" horzOverflow="overflow">
                    <a:solidFill>
                      <a:srgbClr val="376092"/>
                    </a:solidFill>
                  </a:tcPr>
                </a:tc>
                <a:tc hMerge="1">
                  <a:txBody>
                    <a:bodyPr/>
                    <a:lstStyle/>
                    <a:p>
                      <a:endParaRPr lang="sl-SI"/>
                    </a:p>
                  </a:txBody>
                  <a:tcPr/>
                </a:tc>
              </a:tr>
              <a:tr h="306960">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sl-SI" sz="1400" b="0" i="0" u="none" strike="noStrike" cap="none" normalizeH="0" baseline="0" smtClean="0">
                        <a:ln>
                          <a:noFill/>
                        </a:ln>
                        <a:solidFill>
                          <a:srgbClr val="FFFFCC"/>
                        </a:solidFill>
                        <a:effectLst/>
                        <a:latin typeface="+mn-lt"/>
                      </a:endParaRPr>
                    </a:p>
                  </a:txBody>
                  <a:tcPr anchor="ctr" horzOverflow="overflow">
                    <a:solidFill>
                      <a:srgbClr val="376092"/>
                    </a:solidFill>
                  </a:tcPr>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smtClean="0">
                          <a:ln>
                            <a:noFill/>
                          </a:ln>
                          <a:solidFill>
                            <a:schemeClr val="bg1"/>
                          </a:solidFill>
                          <a:effectLst/>
                          <a:latin typeface="+mn-lt"/>
                        </a:rPr>
                        <a:t>beta</a:t>
                      </a:r>
                      <a:endParaRPr kumimoji="0" lang="en-US" altLang="sl-SI" sz="1400" b="1" i="0" u="none" strike="noStrike" cap="none" normalizeH="0" baseline="0" smtClean="0">
                        <a:ln>
                          <a:noFill/>
                        </a:ln>
                        <a:solidFill>
                          <a:schemeClr val="bg1"/>
                        </a:solidFill>
                        <a:effectLst/>
                        <a:latin typeface="+mn-lt"/>
                      </a:endParaRPr>
                    </a:p>
                  </a:txBody>
                  <a:tcPr marL="90000" marR="90000" marT="46800" marB="46800" anchor="ctr" horzOverflow="overflow">
                    <a:solidFill>
                      <a:srgbClr val="376092"/>
                    </a:solidFill>
                  </a:tcPr>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solidFill>
                            <a:schemeClr val="bg1"/>
                          </a:solidFill>
                          <a:effectLst/>
                          <a:latin typeface="+mn-lt"/>
                        </a:rPr>
                        <a:t>p</a:t>
                      </a:r>
                      <a:endParaRPr kumimoji="0" lang="en-US" altLang="sl-SI" sz="1400" b="1" i="0" u="none" strike="noStrike" cap="none" normalizeH="0" baseline="0" dirty="0" smtClean="0">
                        <a:ln>
                          <a:noFill/>
                        </a:ln>
                        <a:solidFill>
                          <a:schemeClr val="bg1"/>
                        </a:solidFill>
                        <a:effectLst/>
                        <a:latin typeface="+mn-lt"/>
                      </a:endParaRPr>
                    </a:p>
                  </a:txBody>
                  <a:tcPr marL="90000" marR="90000" marT="46800" marB="46800" anchor="ctr" horzOverflow="overflow">
                    <a:solidFill>
                      <a:srgbClr val="376092"/>
                    </a:solidFill>
                  </a:tcPr>
                </a:tc>
              </a:tr>
              <a:tr h="290513">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Hg </a:t>
                      </a:r>
                      <a:r>
                        <a:rPr kumimoji="0" lang="sl-SI" altLang="sl-SI" sz="1400" u="none" strike="noStrike" cap="none" normalizeH="0" baseline="0" dirty="0" smtClean="0">
                          <a:ln>
                            <a:noFill/>
                          </a:ln>
                          <a:effectLst/>
                          <a:latin typeface="+mn-lt"/>
                        </a:rPr>
                        <a:t>in hair (ln)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0.0614</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0.9034</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r>
              <a:tr h="288925">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1400" b="0" i="0" u="none" strike="noStrike" cap="none" normalizeH="0" baseline="0" dirty="0" smtClean="0">
                          <a:ln>
                            <a:noFill/>
                          </a:ln>
                          <a:solidFill>
                            <a:schemeClr val="tx1"/>
                          </a:solidFill>
                          <a:effectLst/>
                          <a:latin typeface="+mn-lt"/>
                        </a:rPr>
                        <a:t>Fish consumption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0.5645</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effectLst/>
                          <a:latin typeface="+mn-lt"/>
                        </a:rPr>
                        <a:t>0.0701</a:t>
                      </a:r>
                      <a:endParaRPr kumimoji="0" lang="en-US" altLang="sl-SI" sz="1400" b="1" i="0" u="none" strike="noStrike" cap="none" normalizeH="0" baseline="0" dirty="0" smtClean="0">
                        <a:ln>
                          <a:noFill/>
                        </a:ln>
                        <a:solidFill>
                          <a:schemeClr val="tx1"/>
                        </a:solidFill>
                        <a:effectLst/>
                        <a:latin typeface="+mn-lt"/>
                      </a:endParaRPr>
                    </a:p>
                  </a:txBody>
                  <a:tcPr marL="36000" marR="36000" marT="0" marB="0" anchor="ctr" horzOverflow="overflow"/>
                </a:tc>
              </a:tr>
              <a:tr h="290513">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Model R</a:t>
                      </a:r>
                      <a:r>
                        <a:rPr kumimoji="0" lang="en-US" altLang="sl-SI" sz="1400" u="none" strike="noStrike" cap="none" normalizeH="0" baseline="30000" dirty="0" smtClean="0">
                          <a:ln>
                            <a:noFill/>
                          </a:ln>
                          <a:effectLst/>
                          <a:latin typeface="+mn-lt"/>
                        </a:rPr>
                        <a:t>2 </a:t>
                      </a:r>
                      <a:r>
                        <a:rPr kumimoji="0" lang="en-US" altLang="sl-SI" sz="1400" u="none" strike="noStrike" cap="none" normalizeH="0" baseline="0" dirty="0" smtClean="0">
                          <a:ln>
                            <a:noFill/>
                          </a:ln>
                          <a:effectLst/>
                          <a:latin typeface="+mn-lt"/>
                        </a:rPr>
                        <a:t>(N)</a:t>
                      </a:r>
                      <a:endParaRPr kumimoji="0" lang="en-US" altLang="sl-SI" sz="1400" b="0" i="0" u="none" strike="noStrike" cap="none" normalizeH="0" baseline="30000" dirty="0" smtClean="0">
                        <a:ln>
                          <a:noFill/>
                        </a:ln>
                        <a:solidFill>
                          <a:schemeClr val="tx1"/>
                        </a:solidFill>
                        <a:effectLst/>
                        <a:latin typeface="+mn-lt"/>
                      </a:endParaRPr>
                    </a:p>
                  </a:txBody>
                  <a:tcPr marL="36000" marR="36000" marT="0" marB="0" anchor="ctr" horzOverflow="overflow"/>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0.21 (N=689)</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hMerge="1">
                  <a:txBody>
                    <a:bodyPr/>
                    <a:lstStyle/>
                    <a:p>
                      <a:endParaRPr lang="sl-SI"/>
                    </a:p>
                  </a:txBody>
                  <a:tcPr/>
                </a:tc>
              </a:tr>
              <a:tr h="277813">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Hg</a:t>
                      </a:r>
                      <a:r>
                        <a:rPr kumimoji="0" lang="sl-SI" altLang="sl-SI" sz="1400" u="none" strike="noStrike" cap="none" normalizeH="0" baseline="0" dirty="0" smtClean="0">
                          <a:ln>
                            <a:noFill/>
                          </a:ln>
                          <a:effectLst/>
                          <a:latin typeface="+mn-lt"/>
                        </a:rPr>
                        <a:t> in cord blood (ln)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-0.2524</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0.6472</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r>
              <a:tr h="290513">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1400" b="0" i="0" u="none" strike="noStrike" cap="none" normalizeH="0" baseline="0" dirty="0" smtClean="0">
                          <a:ln>
                            <a:noFill/>
                          </a:ln>
                          <a:solidFill>
                            <a:schemeClr val="tx1"/>
                          </a:solidFill>
                          <a:effectLst/>
                          <a:latin typeface="+mn-lt"/>
                        </a:rPr>
                        <a:t>Fish consumption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0.9312</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effectLst/>
                          <a:latin typeface="+mn-lt"/>
                        </a:rPr>
                        <a:t>0.0084</a:t>
                      </a:r>
                      <a:endParaRPr kumimoji="0" lang="en-US" altLang="sl-SI" sz="1400" b="1" i="0" u="none" strike="noStrike" cap="none" normalizeH="0" baseline="0" dirty="0" smtClean="0">
                        <a:ln>
                          <a:noFill/>
                        </a:ln>
                        <a:solidFill>
                          <a:schemeClr val="tx1"/>
                        </a:solidFill>
                        <a:effectLst/>
                        <a:latin typeface="+mn-lt"/>
                      </a:endParaRPr>
                    </a:p>
                  </a:txBody>
                  <a:tcPr marL="36000" marR="36000" marT="0" marB="0" anchor="ctr" horzOverflow="overflow"/>
                </a:tc>
              </a:tr>
              <a:tr h="288925">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Model R</a:t>
                      </a:r>
                      <a:r>
                        <a:rPr kumimoji="0" lang="en-US" altLang="sl-SI" sz="1400" u="none" strike="noStrike" cap="none" normalizeH="0" baseline="30000" dirty="0" smtClean="0">
                          <a:ln>
                            <a:noFill/>
                          </a:ln>
                          <a:effectLst/>
                          <a:latin typeface="+mn-lt"/>
                        </a:rPr>
                        <a:t>2 </a:t>
                      </a:r>
                      <a:r>
                        <a:rPr kumimoji="0" lang="en-US" altLang="sl-SI" sz="1400" u="none" strike="noStrike" cap="none" normalizeH="0" baseline="0" dirty="0" smtClean="0">
                          <a:ln>
                            <a:noFill/>
                          </a:ln>
                          <a:effectLst/>
                          <a:latin typeface="+mn-lt"/>
                        </a:rPr>
                        <a:t>(N)</a:t>
                      </a:r>
                      <a:endParaRPr kumimoji="0" lang="en-US" altLang="sl-SI" sz="1400" b="0" i="0" u="none" strike="noStrike" cap="none" normalizeH="0" baseline="30000" dirty="0" smtClean="0">
                        <a:ln>
                          <a:noFill/>
                        </a:ln>
                        <a:solidFill>
                          <a:schemeClr val="tx1"/>
                        </a:solidFill>
                        <a:effectLst/>
                        <a:latin typeface="+mn-lt"/>
                      </a:endParaRPr>
                    </a:p>
                  </a:txBody>
                  <a:tcPr marL="36000" marR="36000" marT="0" marB="0" anchor="ctr" horzOverflow="overflow"/>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0.23 (N=571)</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hMerge="1">
                  <a:txBody>
                    <a:bodyPr/>
                    <a:lstStyle/>
                    <a:p>
                      <a:endParaRPr lang="sl-SI"/>
                    </a:p>
                  </a:txBody>
                  <a:tcPr/>
                </a:tc>
              </a:tr>
            </a:tbl>
          </a:graphicData>
        </a:graphic>
      </p:graphicFrame>
      <p:graphicFrame>
        <p:nvGraphicFramePr>
          <p:cNvPr id="6" name="Group 3"/>
          <p:cNvGraphicFramePr>
            <a:graphicFrameLocks/>
          </p:cNvGraphicFramePr>
          <p:nvPr>
            <p:extLst>
              <p:ext uri="{D42A27DB-BD31-4B8C-83A1-F6EECF244321}">
                <p14:modId xmlns:p14="http://schemas.microsoft.com/office/powerpoint/2010/main" val="873258431"/>
              </p:ext>
            </p:extLst>
          </p:nvPr>
        </p:nvGraphicFramePr>
        <p:xfrm>
          <a:off x="4607719" y="1427012"/>
          <a:ext cx="3348657" cy="2677165"/>
        </p:xfrm>
        <a:graphic>
          <a:graphicData uri="http://schemas.openxmlformats.org/drawingml/2006/table">
            <a:tbl>
              <a:tblPr>
                <a:tableStyleId>{BC89EF96-8CEA-46FF-86C4-4CE0E7609802}</a:tableStyleId>
              </a:tblPr>
              <a:tblGrid>
                <a:gridCol w="1626665"/>
                <a:gridCol w="669326"/>
                <a:gridCol w="1052666"/>
              </a:tblGrid>
              <a:tr h="572093">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sl-SI" sz="1400" b="0" i="0" u="none" strike="noStrike" cap="none" normalizeH="0" baseline="0" dirty="0" smtClean="0">
                        <a:ln>
                          <a:noFill/>
                        </a:ln>
                        <a:solidFill>
                          <a:srgbClr val="FFFFCC"/>
                        </a:solidFill>
                        <a:effectLst/>
                        <a:latin typeface="+mn-lt"/>
                      </a:endParaRPr>
                    </a:p>
                  </a:txBody>
                  <a:tcPr anchor="ctr" horzOverflow="overflow">
                    <a:solidFill>
                      <a:srgbClr val="376092"/>
                    </a:solidFill>
                  </a:tcPr>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1600" b="1" u="none" strike="noStrike" cap="none" normalizeH="0" baseline="0" dirty="0" smtClean="0">
                          <a:ln>
                            <a:noFill/>
                          </a:ln>
                          <a:solidFill>
                            <a:schemeClr val="bg1"/>
                          </a:solidFill>
                          <a:effectLst/>
                          <a:latin typeface="+mn-lt"/>
                        </a:rPr>
                        <a:t>Language</a:t>
                      </a:r>
                      <a:r>
                        <a:rPr kumimoji="0" lang="en-US" altLang="sl-SI" sz="1600" b="1" u="none" strike="noStrike" cap="none" normalizeH="0" baseline="0" dirty="0" smtClean="0">
                          <a:ln>
                            <a:noFill/>
                          </a:ln>
                          <a:solidFill>
                            <a:schemeClr val="bg1"/>
                          </a:solidFill>
                          <a:effectLst/>
                          <a:latin typeface="+mn-lt"/>
                        </a:rPr>
                        <a:t> </a:t>
                      </a:r>
                      <a:endParaRPr kumimoji="0" lang="en-US" altLang="sl-SI" sz="1600" b="1" i="0" u="none" strike="noStrike" cap="none" normalizeH="0" baseline="0" dirty="0" smtClean="0">
                        <a:ln>
                          <a:noFill/>
                        </a:ln>
                        <a:solidFill>
                          <a:schemeClr val="bg1"/>
                        </a:solidFill>
                        <a:effectLst/>
                        <a:latin typeface="+mn-lt"/>
                      </a:endParaRPr>
                    </a:p>
                  </a:txBody>
                  <a:tcPr marL="90000" marR="90000" marT="46800" marB="46800" anchor="ctr" horzOverflow="overflow">
                    <a:solidFill>
                      <a:srgbClr val="376092"/>
                    </a:solidFill>
                  </a:tcPr>
                </a:tc>
                <a:tc hMerge="1">
                  <a:txBody>
                    <a:bodyPr/>
                    <a:lstStyle/>
                    <a:p>
                      <a:endParaRPr lang="sl-SI"/>
                    </a:p>
                  </a:txBody>
                  <a:tcPr/>
                </a:tc>
              </a:tr>
              <a:tr h="364502">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sl-SI" sz="1400" b="0" i="0" u="none" strike="noStrike" cap="none" normalizeH="0" baseline="0" smtClean="0">
                        <a:ln>
                          <a:noFill/>
                        </a:ln>
                        <a:solidFill>
                          <a:srgbClr val="FFFFCC"/>
                        </a:solidFill>
                        <a:effectLst/>
                        <a:latin typeface="+mn-lt"/>
                      </a:endParaRPr>
                    </a:p>
                  </a:txBody>
                  <a:tcPr anchor="ctr" horzOverflow="overflow">
                    <a:solidFill>
                      <a:srgbClr val="376092"/>
                    </a:solidFill>
                  </a:tcPr>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smtClean="0">
                          <a:ln>
                            <a:noFill/>
                          </a:ln>
                          <a:solidFill>
                            <a:schemeClr val="bg1"/>
                          </a:solidFill>
                          <a:effectLst/>
                          <a:latin typeface="+mn-lt"/>
                        </a:rPr>
                        <a:t>beta</a:t>
                      </a:r>
                      <a:endParaRPr kumimoji="0" lang="en-US" altLang="sl-SI" sz="1400" b="1" i="0" u="none" strike="noStrike" cap="none" normalizeH="0" baseline="0" smtClean="0">
                        <a:ln>
                          <a:noFill/>
                        </a:ln>
                        <a:solidFill>
                          <a:schemeClr val="bg1"/>
                        </a:solidFill>
                        <a:effectLst/>
                        <a:latin typeface="+mn-lt"/>
                      </a:endParaRPr>
                    </a:p>
                  </a:txBody>
                  <a:tcPr marL="90000" marR="90000" marT="46800" marB="46800" anchor="ctr" horzOverflow="overflow">
                    <a:solidFill>
                      <a:srgbClr val="376092"/>
                    </a:solidFill>
                  </a:tcPr>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solidFill>
                            <a:schemeClr val="bg1"/>
                          </a:solidFill>
                          <a:effectLst/>
                          <a:latin typeface="+mn-lt"/>
                        </a:rPr>
                        <a:t>p</a:t>
                      </a:r>
                      <a:endParaRPr kumimoji="0" lang="en-US" altLang="sl-SI" sz="1400" b="1" i="0" u="none" strike="noStrike" cap="none" normalizeH="0" baseline="0" dirty="0" smtClean="0">
                        <a:ln>
                          <a:noFill/>
                        </a:ln>
                        <a:solidFill>
                          <a:schemeClr val="bg1"/>
                        </a:solidFill>
                        <a:effectLst/>
                        <a:latin typeface="+mn-lt"/>
                      </a:endParaRPr>
                    </a:p>
                  </a:txBody>
                  <a:tcPr marL="90000" marR="90000" marT="46800" marB="46800" anchor="ctr" horzOverflow="overflow">
                    <a:solidFill>
                      <a:srgbClr val="376092"/>
                    </a:solidFill>
                  </a:tcPr>
                </a:tc>
              </a:tr>
              <a:tr h="294114">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Hg </a:t>
                      </a:r>
                      <a:r>
                        <a:rPr kumimoji="0" lang="sl-SI" altLang="sl-SI" sz="1400" u="none" strike="noStrike" cap="none" normalizeH="0" baseline="0" dirty="0" smtClean="0">
                          <a:ln>
                            <a:noFill/>
                          </a:ln>
                          <a:effectLst/>
                          <a:latin typeface="+mn-lt"/>
                        </a:rPr>
                        <a:t>in hair (ln)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1.1992</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0.0255</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r>
              <a:tr h="292506">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1400" b="0" i="0" u="none" strike="noStrike" cap="none" normalizeH="0" baseline="0" dirty="0" smtClean="0">
                          <a:ln>
                            <a:noFill/>
                          </a:ln>
                          <a:solidFill>
                            <a:schemeClr val="tx1"/>
                          </a:solidFill>
                          <a:effectLst/>
                          <a:latin typeface="+mn-lt"/>
                        </a:rPr>
                        <a:t>Fish consumption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0.7752</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effectLst/>
                          <a:latin typeface="+mn-lt"/>
                        </a:rPr>
                        <a:t>0.0189</a:t>
                      </a:r>
                      <a:endParaRPr kumimoji="0" lang="en-US" altLang="sl-SI" sz="1400" b="1" i="0" u="none" strike="noStrike" cap="none" normalizeH="0" baseline="0" dirty="0" smtClean="0">
                        <a:ln>
                          <a:noFill/>
                        </a:ln>
                        <a:solidFill>
                          <a:schemeClr val="tx1"/>
                        </a:solidFill>
                        <a:effectLst/>
                        <a:latin typeface="+mn-lt"/>
                      </a:endParaRPr>
                    </a:p>
                  </a:txBody>
                  <a:tcPr marL="36000" marR="36000" marT="0" marB="0" anchor="ctr" horzOverflow="overflow"/>
                </a:tc>
              </a:tr>
              <a:tr h="294114">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Model R</a:t>
                      </a:r>
                      <a:r>
                        <a:rPr kumimoji="0" lang="en-US" altLang="sl-SI" sz="1400" u="none" strike="noStrike" cap="none" normalizeH="0" baseline="30000" dirty="0" smtClean="0">
                          <a:ln>
                            <a:noFill/>
                          </a:ln>
                          <a:effectLst/>
                          <a:latin typeface="+mn-lt"/>
                        </a:rPr>
                        <a:t>2 </a:t>
                      </a:r>
                      <a:r>
                        <a:rPr kumimoji="0" lang="en-US" altLang="sl-SI" sz="1400" u="none" strike="noStrike" cap="none" normalizeH="0" baseline="0" dirty="0" smtClean="0">
                          <a:ln>
                            <a:noFill/>
                          </a:ln>
                          <a:effectLst/>
                          <a:latin typeface="+mn-lt"/>
                        </a:rPr>
                        <a:t>(N)</a:t>
                      </a:r>
                      <a:endParaRPr kumimoji="0" lang="en-US" altLang="sl-SI" sz="1400" b="0" i="0" u="none" strike="noStrike" cap="none" normalizeH="0" baseline="30000" dirty="0" smtClean="0">
                        <a:ln>
                          <a:noFill/>
                        </a:ln>
                        <a:solidFill>
                          <a:schemeClr val="tx1"/>
                        </a:solidFill>
                        <a:effectLst/>
                        <a:latin typeface="+mn-lt"/>
                      </a:endParaRPr>
                    </a:p>
                  </a:txBody>
                  <a:tcPr marL="36000" marR="36000" marT="0" marB="0" anchor="ctr" horzOverflow="overflow"/>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0.23 (N=689)</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hMerge="1">
                  <a:txBody>
                    <a:bodyPr/>
                    <a:lstStyle/>
                    <a:p>
                      <a:endParaRPr lang="sl-SI"/>
                    </a:p>
                  </a:txBody>
                  <a:tcPr/>
                </a:tc>
              </a:tr>
              <a:tr h="273216">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Hg</a:t>
                      </a:r>
                      <a:r>
                        <a:rPr kumimoji="0" lang="sl-SI" altLang="sl-SI" sz="1400" u="none" strike="noStrike" cap="none" normalizeH="0" baseline="0" dirty="0" smtClean="0">
                          <a:ln>
                            <a:noFill/>
                          </a:ln>
                          <a:effectLst/>
                          <a:latin typeface="+mn-lt"/>
                        </a:rPr>
                        <a:t> in cord blood (ln)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0.3264</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0.5809</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r>
              <a:tr h="294114">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1400" b="0" i="0" u="none" strike="noStrike" cap="none" normalizeH="0" baseline="0" dirty="0" smtClean="0">
                          <a:ln>
                            <a:noFill/>
                          </a:ln>
                          <a:solidFill>
                            <a:schemeClr val="tx1"/>
                          </a:solidFill>
                          <a:effectLst/>
                          <a:latin typeface="+mn-lt"/>
                        </a:rPr>
                        <a:t>Fish consumption</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smtClean="0">
                          <a:ln>
                            <a:noFill/>
                          </a:ln>
                          <a:effectLst/>
                          <a:latin typeface="+mn-lt"/>
                        </a:rPr>
                        <a:t>1.0489</a:t>
                      </a:r>
                      <a:endParaRPr kumimoji="0" lang="en-US" altLang="sl-SI" sz="1400" b="0" i="0" u="none" strike="noStrike" cap="none" normalizeH="0" baseline="0" smtClean="0">
                        <a:ln>
                          <a:noFill/>
                        </a:ln>
                        <a:solidFill>
                          <a:schemeClr val="tx1"/>
                        </a:solidFill>
                        <a:effectLst/>
                        <a:latin typeface="+mn-lt"/>
                      </a:endParaRPr>
                    </a:p>
                  </a:txBody>
                  <a:tcPr marL="36000" marR="36000" marT="0" marB="0" anchor="ctr" horzOverflow="overflow"/>
                </a:tc>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b="1" u="none" strike="noStrike" cap="none" normalizeH="0" baseline="0" dirty="0" smtClean="0">
                          <a:ln>
                            <a:noFill/>
                          </a:ln>
                          <a:effectLst/>
                          <a:latin typeface="+mn-lt"/>
                        </a:rPr>
                        <a:t>0.0056</a:t>
                      </a:r>
                      <a:endParaRPr kumimoji="0" lang="en-US" altLang="sl-SI" sz="1400" b="1" i="0" u="none" strike="noStrike" cap="none" normalizeH="0" baseline="0" dirty="0" smtClean="0">
                        <a:ln>
                          <a:noFill/>
                        </a:ln>
                        <a:solidFill>
                          <a:schemeClr val="tx1"/>
                        </a:solidFill>
                        <a:effectLst/>
                        <a:latin typeface="+mn-lt"/>
                      </a:endParaRPr>
                    </a:p>
                  </a:txBody>
                  <a:tcPr marL="36000" marR="36000" marT="0" marB="0" anchor="ctr" horzOverflow="overflow"/>
                </a:tc>
              </a:tr>
              <a:tr h="292506">
                <a:tc>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Model R</a:t>
                      </a:r>
                      <a:r>
                        <a:rPr kumimoji="0" lang="en-US" altLang="sl-SI" sz="1400" u="none" strike="noStrike" cap="none" normalizeH="0" baseline="30000" dirty="0" smtClean="0">
                          <a:ln>
                            <a:noFill/>
                          </a:ln>
                          <a:effectLst/>
                          <a:latin typeface="+mn-lt"/>
                        </a:rPr>
                        <a:t>2 </a:t>
                      </a:r>
                      <a:r>
                        <a:rPr kumimoji="0" lang="en-US" altLang="sl-SI" sz="1400" u="none" strike="noStrike" cap="none" normalizeH="0" baseline="0" dirty="0" smtClean="0">
                          <a:ln>
                            <a:noFill/>
                          </a:ln>
                          <a:effectLst/>
                          <a:latin typeface="+mn-lt"/>
                        </a:rPr>
                        <a:t>(N)</a:t>
                      </a:r>
                      <a:endParaRPr kumimoji="0" lang="en-US" altLang="sl-SI" sz="1400" b="0" i="0" u="none" strike="noStrike" cap="none" normalizeH="0" baseline="30000" dirty="0" smtClean="0">
                        <a:ln>
                          <a:noFill/>
                        </a:ln>
                        <a:solidFill>
                          <a:schemeClr val="tx1"/>
                        </a:solidFill>
                        <a:effectLst/>
                        <a:latin typeface="+mn-lt"/>
                      </a:endParaRPr>
                    </a:p>
                  </a:txBody>
                  <a:tcPr marL="36000" marR="36000" marT="0" marB="0" anchor="ctr" horzOverflow="overflow"/>
                </a:tc>
                <a:tc gridSpan="2">
                  <a:txBody>
                    <a:bodyPr/>
                    <a:lstStyle>
                      <a:lvl1pPr eaLnBrk="0" hangingPunct="0">
                        <a:spcBef>
                          <a:spcPct val="20000"/>
                        </a:spcBef>
                        <a:defRPr sz="2800">
                          <a:solidFill>
                            <a:schemeClr val="tx1"/>
                          </a:solidFill>
                          <a:latin typeface="Arial Narrow" pitchFamily="34" charset="0"/>
                        </a:defRPr>
                      </a:lvl1pPr>
                      <a:lvl2pPr marL="742950" indent="-285750" eaLnBrk="0" hangingPunct="0">
                        <a:spcBef>
                          <a:spcPct val="20000"/>
                        </a:spcBef>
                        <a:defRPr sz="2400">
                          <a:solidFill>
                            <a:schemeClr val="tx1"/>
                          </a:solidFill>
                          <a:latin typeface="Arial Narrow" pitchFamily="34" charset="0"/>
                        </a:defRPr>
                      </a:lvl2pPr>
                      <a:lvl3pPr marL="1143000" indent="-228600" eaLnBrk="0" hangingPunct="0">
                        <a:spcBef>
                          <a:spcPct val="20000"/>
                        </a:spcBef>
                        <a:defRPr sz="2000">
                          <a:solidFill>
                            <a:schemeClr val="tx1"/>
                          </a:solidFill>
                          <a:latin typeface="Arial Narrow" pitchFamily="34" charset="0"/>
                        </a:defRPr>
                      </a:lvl3pPr>
                      <a:lvl4pPr marL="1600200" indent="-228600" eaLnBrk="0" hangingPunct="0">
                        <a:spcBef>
                          <a:spcPct val="20000"/>
                        </a:spcBef>
                        <a:defRPr>
                          <a:solidFill>
                            <a:schemeClr val="tx1"/>
                          </a:solidFill>
                          <a:latin typeface="Arial Narrow" pitchFamily="34" charset="0"/>
                        </a:defRPr>
                      </a:lvl4pPr>
                      <a:lvl5pPr marL="2057400" indent="-228600" eaLnBrk="0" hangingPunct="0">
                        <a:spcBef>
                          <a:spcPct val="20000"/>
                        </a:spcBef>
                        <a:defRPr>
                          <a:solidFill>
                            <a:schemeClr val="tx1"/>
                          </a:solidFill>
                          <a:latin typeface="Arial Narrow" pitchFamily="34" charset="0"/>
                        </a:defRPr>
                      </a:lvl5pPr>
                      <a:lvl6pPr marL="2514600" indent="-228600" eaLnBrk="0" fontAlgn="base" hangingPunct="0">
                        <a:spcBef>
                          <a:spcPct val="20000"/>
                        </a:spcBef>
                        <a:spcAft>
                          <a:spcPct val="0"/>
                        </a:spcAft>
                        <a:defRPr>
                          <a:solidFill>
                            <a:schemeClr val="tx1"/>
                          </a:solidFill>
                          <a:latin typeface="Arial Narrow" pitchFamily="34" charset="0"/>
                        </a:defRPr>
                      </a:lvl6pPr>
                      <a:lvl7pPr marL="2971800" indent="-228600" eaLnBrk="0" fontAlgn="base" hangingPunct="0">
                        <a:spcBef>
                          <a:spcPct val="20000"/>
                        </a:spcBef>
                        <a:spcAft>
                          <a:spcPct val="0"/>
                        </a:spcAft>
                        <a:defRPr>
                          <a:solidFill>
                            <a:schemeClr val="tx1"/>
                          </a:solidFill>
                          <a:latin typeface="Arial Narrow" pitchFamily="34" charset="0"/>
                        </a:defRPr>
                      </a:lvl7pPr>
                      <a:lvl8pPr marL="3429000" indent="-228600" eaLnBrk="0" fontAlgn="base" hangingPunct="0">
                        <a:spcBef>
                          <a:spcPct val="20000"/>
                        </a:spcBef>
                        <a:spcAft>
                          <a:spcPct val="0"/>
                        </a:spcAft>
                        <a:defRPr>
                          <a:solidFill>
                            <a:schemeClr val="tx1"/>
                          </a:solidFill>
                          <a:latin typeface="Arial Narrow" pitchFamily="34" charset="0"/>
                        </a:defRPr>
                      </a:lvl8pPr>
                      <a:lvl9pPr marL="3886200" indent="-228600" eaLnBrk="0" fontAlgn="base" hangingPunct="0">
                        <a:spcBef>
                          <a:spcPct val="20000"/>
                        </a:spcBef>
                        <a:spcAft>
                          <a:spcPct val="0"/>
                        </a:spcAft>
                        <a:defRPr>
                          <a:solidFill>
                            <a:schemeClr val="tx1"/>
                          </a:solidFill>
                          <a:latin typeface="Arial Narrow"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sl-SI" sz="1400" u="none" strike="noStrike" cap="none" normalizeH="0" baseline="0" dirty="0" smtClean="0">
                          <a:ln>
                            <a:noFill/>
                          </a:ln>
                          <a:effectLst/>
                          <a:latin typeface="+mn-lt"/>
                        </a:rPr>
                        <a:t>0.24 (N=571)</a:t>
                      </a:r>
                      <a:endParaRPr kumimoji="0" lang="en-US" altLang="sl-SI" sz="1400" b="0" i="0" u="none" strike="noStrike" cap="none" normalizeH="0" baseline="0" dirty="0" smtClean="0">
                        <a:ln>
                          <a:noFill/>
                        </a:ln>
                        <a:solidFill>
                          <a:schemeClr val="tx1"/>
                        </a:solidFill>
                        <a:effectLst/>
                        <a:latin typeface="+mn-lt"/>
                      </a:endParaRPr>
                    </a:p>
                  </a:txBody>
                  <a:tcPr marL="36000" marR="36000" marT="0" marB="0" anchor="ctr" horzOverflow="overflow"/>
                </a:tc>
                <a:tc hMerge="1">
                  <a:txBody>
                    <a:bodyPr/>
                    <a:lstStyle/>
                    <a:p>
                      <a:endParaRPr lang="sl-SI"/>
                    </a:p>
                  </a:txBody>
                  <a:tcPr/>
                </a:tc>
              </a:tr>
            </a:tbl>
          </a:graphicData>
        </a:graphic>
      </p:graphicFrame>
      <p:sp>
        <p:nvSpPr>
          <p:cNvPr id="2" name="Rectangle 1"/>
          <p:cNvSpPr/>
          <p:nvPr/>
        </p:nvSpPr>
        <p:spPr>
          <a:xfrm>
            <a:off x="877330" y="4478972"/>
            <a:ext cx="7079046" cy="830997"/>
          </a:xfrm>
          <a:prstGeom prst="rect">
            <a:avLst/>
          </a:prstGeom>
        </p:spPr>
        <p:txBody>
          <a:bodyPr wrap="square">
            <a:spAutoFit/>
          </a:bodyPr>
          <a:lstStyle/>
          <a:p>
            <a:pPr algn="just"/>
            <a:r>
              <a:rPr lang="en-US" sz="1200" dirty="0" smtClean="0"/>
              <a:t>Adjusted </a:t>
            </a:r>
            <a:r>
              <a:rPr lang="en-US" sz="1200" dirty="0"/>
              <a:t>for country, mother’s age at delivery, pre-pregnancy </a:t>
            </a:r>
            <a:r>
              <a:rPr lang="en-US" sz="1200" dirty="0" smtClean="0"/>
              <a:t>B</a:t>
            </a:r>
            <a:r>
              <a:rPr lang="sl-SI" sz="1200" dirty="0" smtClean="0"/>
              <a:t>M</a:t>
            </a:r>
            <a:r>
              <a:rPr lang="en-US" sz="1200" dirty="0" smtClean="0"/>
              <a:t>I</a:t>
            </a:r>
            <a:r>
              <a:rPr lang="en-US" sz="1200" dirty="0"/>
              <a:t>, weight gain, cigarettes smoked, alcohol intake, dental visits, dental work, marital status of mother, home area, home ownership, number of children in family, parental education, sex of child, birth </a:t>
            </a:r>
            <a:r>
              <a:rPr lang="en-US" sz="1200" dirty="0" smtClean="0"/>
              <a:t>weight</a:t>
            </a:r>
            <a:r>
              <a:rPr lang="sl-SI" sz="1200" dirty="0"/>
              <a:t>,</a:t>
            </a:r>
            <a:r>
              <a:rPr lang="en-US" sz="1200" dirty="0" smtClean="0"/>
              <a:t> </a:t>
            </a:r>
            <a:r>
              <a:rPr lang="en-US" sz="1200" dirty="0"/>
              <a:t>daycare attendance at 18 months, child’s intake of fresh and homogenized fish at 18 months, breastfeeding, its length, and exclusiveness up to 4 months.</a:t>
            </a:r>
          </a:p>
        </p:txBody>
      </p:sp>
    </p:spTree>
    <p:extLst>
      <p:ext uri="{BB962C8B-B14F-4D97-AF65-F5344CB8AC3E}">
        <p14:creationId xmlns:p14="http://schemas.microsoft.com/office/powerpoint/2010/main" val="3205578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4" y="151116"/>
            <a:ext cx="6201492" cy="777875"/>
          </a:xfrm>
        </p:spPr>
        <p:txBody>
          <a:bodyPr>
            <a:normAutofit/>
          </a:bodyPr>
          <a:lstStyle/>
          <a:p>
            <a:r>
              <a:rPr lang="sl-SI" sz="3600" b="1" dirty="0" smtClean="0">
                <a:solidFill>
                  <a:srgbClr val="376092"/>
                </a:solidFill>
                <a:latin typeface="+mn-lt"/>
              </a:rPr>
              <a:t>G</a:t>
            </a:r>
            <a:r>
              <a:rPr lang="sl-SI" sz="3600" b="1" i="1" dirty="0" smtClean="0">
                <a:solidFill>
                  <a:srgbClr val="376092"/>
                </a:solidFill>
                <a:latin typeface="+mn-lt"/>
              </a:rPr>
              <a:t>ene x environment interaction</a:t>
            </a:r>
            <a:endParaRPr lang="sl-SI" sz="3600" b="1" i="1" dirty="0">
              <a:solidFill>
                <a:srgbClr val="376092"/>
              </a:solidFill>
              <a:latin typeface="+mn-lt"/>
            </a:endParaRPr>
          </a:p>
        </p:txBody>
      </p:sp>
      <p:pic>
        <p:nvPicPr>
          <p:cNvPr id="3074" name="Picture 2" descr="hands holding two puzzle pie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 y="992618"/>
            <a:ext cx="3779911" cy="2006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4713" y="2969087"/>
            <a:ext cx="3456384" cy="1754326"/>
          </a:xfrm>
          <a:prstGeom prst="rect">
            <a:avLst/>
          </a:prstGeom>
          <a:noFill/>
        </p:spPr>
        <p:txBody>
          <a:bodyPr wrap="square" rtlCol="0">
            <a:spAutoFit/>
          </a:bodyPr>
          <a:lstStyle/>
          <a:p>
            <a:r>
              <a:rPr lang="sl-SI" b="1" dirty="0" smtClean="0">
                <a:solidFill>
                  <a:srgbClr val="C00000"/>
                </a:solidFill>
              </a:rPr>
              <a:t>Genes </a:t>
            </a:r>
            <a:r>
              <a:rPr lang="sl-SI" b="1" dirty="0" smtClean="0"/>
              <a:t>involved in pharmacokinetics of mercury and other metals</a:t>
            </a:r>
          </a:p>
          <a:p>
            <a:r>
              <a:rPr lang="sl-SI" b="1" dirty="0" smtClean="0"/>
              <a:t>OR</a:t>
            </a:r>
          </a:p>
          <a:p>
            <a:r>
              <a:rPr lang="sl-SI" b="1" dirty="0" smtClean="0"/>
              <a:t>Neuropsychological</a:t>
            </a:r>
          </a:p>
          <a:p>
            <a:r>
              <a:rPr lang="sl-SI" b="1" dirty="0" smtClean="0"/>
              <a:t>performance</a:t>
            </a:r>
            <a:endParaRPr lang="sl-SI" b="1" dirty="0"/>
          </a:p>
        </p:txBody>
      </p:sp>
      <p:sp>
        <p:nvSpPr>
          <p:cNvPr id="6" name="TextBox 5"/>
          <p:cNvSpPr txBox="1"/>
          <p:nvPr/>
        </p:nvSpPr>
        <p:spPr>
          <a:xfrm>
            <a:off x="3776369" y="1422528"/>
            <a:ext cx="2970420" cy="369332"/>
          </a:xfrm>
          <a:prstGeom prst="rect">
            <a:avLst/>
          </a:prstGeom>
          <a:noFill/>
        </p:spPr>
        <p:txBody>
          <a:bodyPr wrap="square" rtlCol="0">
            <a:spAutoFit/>
          </a:bodyPr>
          <a:lstStyle/>
          <a:p>
            <a:r>
              <a:rPr lang="sl-SI" b="1" dirty="0" smtClean="0">
                <a:solidFill>
                  <a:srgbClr val="C00000"/>
                </a:solidFill>
              </a:rPr>
              <a:t>Prenatal exposure </a:t>
            </a:r>
            <a:r>
              <a:rPr lang="sl-SI" b="1" dirty="0" smtClean="0"/>
              <a:t>to metals</a:t>
            </a:r>
            <a:endParaRPr lang="sl-SI" b="1" dirty="0"/>
          </a:p>
        </p:txBody>
      </p:sp>
      <p:pic>
        <p:nvPicPr>
          <p:cNvPr id="10" name="Picture 2" descr="Crom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9" y="68580"/>
            <a:ext cx="1130191" cy="5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770481" y="2316909"/>
            <a:ext cx="3987112" cy="3737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t>Genes </a:t>
            </a:r>
            <a:r>
              <a:rPr lang="sl-SI" sz="1600" dirty="0"/>
              <a:t>involved in </a:t>
            </a:r>
            <a:r>
              <a:rPr lang="sl-SI" sz="1600" dirty="0" smtClean="0"/>
              <a:t>absorption-distribution-metabolism-elimination:</a:t>
            </a:r>
          </a:p>
          <a:p>
            <a:pPr algn="ctr"/>
            <a:endParaRPr lang="sl-SI" sz="1600" u="sng" dirty="0" smtClean="0"/>
          </a:p>
          <a:p>
            <a:pPr algn="ctr"/>
            <a:r>
              <a:rPr lang="sl-SI" sz="1400" dirty="0" smtClean="0">
                <a:solidFill>
                  <a:schemeClr val="bg1"/>
                </a:solidFill>
              </a:rPr>
              <a:t>glutathione-related, selenoproteins (SEPP1), metallothioneins                (MT1, MT2a</a:t>
            </a:r>
            <a:r>
              <a:rPr lang="sl-SI" sz="1400" dirty="0">
                <a:solidFill>
                  <a:schemeClr val="bg1"/>
                </a:solidFill>
              </a:rPr>
              <a:t>, </a:t>
            </a:r>
            <a:r>
              <a:rPr lang="sl-SI" sz="1400" dirty="0" smtClean="0">
                <a:solidFill>
                  <a:schemeClr val="bg1"/>
                </a:solidFill>
              </a:rPr>
              <a:t>MT3</a:t>
            </a:r>
            <a:r>
              <a:rPr lang="sl-SI" sz="1400" dirty="0">
                <a:solidFill>
                  <a:schemeClr val="bg1"/>
                </a:solidFill>
              </a:rPr>
              <a:t>, </a:t>
            </a:r>
            <a:r>
              <a:rPr lang="sl-SI" sz="1400" dirty="0" smtClean="0">
                <a:solidFill>
                  <a:schemeClr val="bg1"/>
                </a:solidFill>
              </a:rPr>
              <a:t>MT4),</a:t>
            </a:r>
          </a:p>
          <a:p>
            <a:pPr algn="ctr"/>
            <a:r>
              <a:rPr lang="sl-SI" sz="1400" dirty="0" smtClean="0">
                <a:solidFill>
                  <a:schemeClr val="bg1"/>
                </a:solidFill>
              </a:rPr>
              <a:t>arsenite </a:t>
            </a:r>
            <a:r>
              <a:rPr lang="sl-SI" sz="1400" dirty="0">
                <a:solidFill>
                  <a:schemeClr val="bg1"/>
                </a:solidFill>
              </a:rPr>
              <a:t>(AsIII) methyltransferase </a:t>
            </a:r>
            <a:r>
              <a:rPr lang="sl-SI" sz="1400" dirty="0" smtClean="0">
                <a:solidFill>
                  <a:schemeClr val="bg1"/>
                </a:solidFill>
              </a:rPr>
              <a:t>, </a:t>
            </a:r>
            <a:r>
              <a:rPr lang="en-US" sz="1400" dirty="0">
                <a:solidFill>
                  <a:schemeClr val="bg1"/>
                </a:solidFill>
              </a:rPr>
              <a:t>ABC transporters (ABCC1, ABCC2 and related </a:t>
            </a:r>
            <a:r>
              <a:rPr lang="en-US" sz="1400" dirty="0" smtClean="0">
                <a:solidFill>
                  <a:schemeClr val="bg1"/>
                </a:solidFill>
              </a:rPr>
              <a:t>ABCB)</a:t>
            </a:r>
            <a:endParaRPr lang="sl-SI" sz="1400" dirty="0">
              <a:solidFill>
                <a:schemeClr val="bg1"/>
              </a:solidFill>
            </a:endParaRPr>
          </a:p>
          <a:p>
            <a:pPr algn="ctr"/>
            <a:endParaRPr lang="sl-SI" sz="1600" dirty="0"/>
          </a:p>
        </p:txBody>
      </p:sp>
      <p:sp>
        <p:nvSpPr>
          <p:cNvPr id="12" name="Oval 11"/>
          <p:cNvSpPr/>
          <p:nvPr/>
        </p:nvSpPr>
        <p:spPr>
          <a:xfrm>
            <a:off x="2719467" y="4182533"/>
            <a:ext cx="2542112" cy="2397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smtClean="0"/>
              <a:t>Genes involved in neuropsychological performance: PON1</a:t>
            </a:r>
            <a:r>
              <a:rPr lang="sl-SI" sz="1600" dirty="0"/>
              <a:t>, BDNF, PGR, </a:t>
            </a:r>
            <a:r>
              <a:rPr lang="sl-SI" sz="1600" dirty="0" smtClean="0"/>
              <a:t>TF</a:t>
            </a:r>
            <a:endParaRPr lang="sl-SI" sz="1600" dirty="0"/>
          </a:p>
        </p:txBody>
      </p:sp>
    </p:spTree>
    <p:extLst>
      <p:ext uri="{BB962C8B-B14F-4D97-AF65-F5344CB8AC3E}">
        <p14:creationId xmlns:p14="http://schemas.microsoft.com/office/powerpoint/2010/main" val="2017674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229" y="15942"/>
            <a:ext cx="3393456" cy="609665"/>
          </a:xfrm>
        </p:spPr>
        <p:txBody>
          <a:bodyPr>
            <a:normAutofit/>
          </a:bodyPr>
          <a:lstStyle/>
          <a:p>
            <a:r>
              <a:rPr lang="sl-SI" sz="2800" b="1" dirty="0">
                <a:solidFill>
                  <a:srgbClr val="002060"/>
                </a:solidFill>
                <a:latin typeface="+mn-lt"/>
              </a:rPr>
              <a:t>Gene </a:t>
            </a:r>
            <a:r>
              <a:rPr lang="sl-SI" sz="2800" b="1" dirty="0" smtClean="0">
                <a:solidFill>
                  <a:srgbClr val="002060"/>
                </a:solidFill>
                <a:latin typeface="+mn-lt"/>
              </a:rPr>
              <a:t>polymorphisms</a:t>
            </a:r>
            <a:endParaRPr lang="sl-SI" sz="2800" b="1" dirty="0">
              <a:solidFill>
                <a:srgbClr val="002060"/>
              </a:solidFill>
              <a:latin typeface="+mn-lt"/>
            </a:endParaRPr>
          </a:p>
        </p:txBody>
      </p:sp>
      <p:sp>
        <p:nvSpPr>
          <p:cNvPr id="3" name="Content Placeholder 2"/>
          <p:cNvSpPr>
            <a:spLocks noGrp="1"/>
          </p:cNvSpPr>
          <p:nvPr>
            <p:ph idx="1"/>
          </p:nvPr>
        </p:nvSpPr>
        <p:spPr>
          <a:xfrm>
            <a:off x="290006" y="1014252"/>
            <a:ext cx="4468512" cy="5406022"/>
          </a:xfrm>
        </p:spPr>
        <p:txBody>
          <a:bodyPr>
            <a:noAutofit/>
          </a:bodyPr>
          <a:lstStyle/>
          <a:p>
            <a:pPr algn="just"/>
            <a:r>
              <a:rPr lang="en-GB" sz="1400" dirty="0"/>
              <a:t>major lipid-transporting protein APOE expressed in the brain (astrocytes)</a:t>
            </a:r>
            <a:endParaRPr lang="sl-SI" sz="1400" dirty="0"/>
          </a:p>
          <a:p>
            <a:pPr algn="just"/>
            <a:r>
              <a:rPr lang="en-GB" sz="1400" i="1" dirty="0" err="1"/>
              <a:t>Apoe</a:t>
            </a:r>
            <a:r>
              <a:rPr lang="en-GB" sz="1400" dirty="0"/>
              <a:t> alleles</a:t>
            </a:r>
            <a:r>
              <a:rPr lang="sl-SI" sz="1400" dirty="0"/>
              <a:t>:</a:t>
            </a:r>
            <a:r>
              <a:rPr lang="en-GB" sz="1400" dirty="0"/>
              <a:t> epsilon 2 (ε2), epsilon 3 (ε3) and epsilon 4 (ε4)</a:t>
            </a:r>
            <a:endParaRPr lang="sl-SI" sz="1400" dirty="0">
              <a:solidFill>
                <a:schemeClr val="tx1">
                  <a:lumMod val="50000"/>
                  <a:lumOff val="50000"/>
                </a:schemeClr>
              </a:solidFill>
            </a:endParaRPr>
          </a:p>
          <a:p>
            <a:pPr algn="just"/>
            <a:r>
              <a:rPr lang="en-GB" sz="1400" dirty="0" smtClean="0"/>
              <a:t>role </a:t>
            </a:r>
            <a:r>
              <a:rPr lang="en-GB" sz="1400" dirty="0"/>
              <a:t>of APOE genetic variants apparent </a:t>
            </a:r>
            <a:r>
              <a:rPr lang="en-GB" sz="1400" dirty="0" smtClean="0"/>
              <a:t> </a:t>
            </a:r>
            <a:r>
              <a:rPr lang="en-GB" sz="1400" dirty="0"/>
              <a:t>in </a:t>
            </a:r>
            <a:r>
              <a:rPr lang="en-GB" sz="1400" b="1" dirty="0" smtClean="0"/>
              <a:t>neurodevelopment</a:t>
            </a:r>
            <a:r>
              <a:rPr lang="en-US" sz="1400" dirty="0" smtClean="0"/>
              <a:t> </a:t>
            </a:r>
            <a:r>
              <a:rPr lang="sl-SI" sz="1400" dirty="0" smtClean="0"/>
              <a:t>(</a:t>
            </a:r>
            <a:r>
              <a:rPr lang="en-US" sz="1400" dirty="0" smtClean="0"/>
              <a:t>metabolism </a:t>
            </a:r>
            <a:r>
              <a:rPr lang="en-US" sz="1400" dirty="0"/>
              <a:t>of </a:t>
            </a:r>
            <a:r>
              <a:rPr lang="en-US" sz="1400" dirty="0" err="1" smtClean="0"/>
              <a:t>cholestero</a:t>
            </a:r>
            <a:r>
              <a:rPr lang="sl-SI" sz="1400" dirty="0" smtClean="0"/>
              <a:t>l - </a:t>
            </a:r>
            <a:r>
              <a:rPr lang="en-US" sz="1400" dirty="0" smtClean="0"/>
              <a:t>major </a:t>
            </a:r>
            <a:r>
              <a:rPr lang="en-US" sz="1400" dirty="0"/>
              <a:t>role in neurite outgrowth and </a:t>
            </a:r>
            <a:r>
              <a:rPr lang="en-US" sz="1400" dirty="0" smtClean="0"/>
              <a:t>synaptogenesis)</a:t>
            </a:r>
            <a:endParaRPr lang="sl-SI" sz="1400" dirty="0" smtClean="0"/>
          </a:p>
          <a:p>
            <a:pPr algn="just"/>
            <a:endParaRPr lang="sl-SI" sz="1400" dirty="0"/>
          </a:p>
          <a:p>
            <a:pPr algn="just"/>
            <a:endParaRPr lang="sl-SI" sz="1400" dirty="0" smtClean="0"/>
          </a:p>
          <a:p>
            <a:pPr algn="just"/>
            <a:endParaRPr lang="sl-SI" sz="1400" dirty="0"/>
          </a:p>
          <a:p>
            <a:pPr algn="just"/>
            <a:endParaRPr lang="sl-SI" sz="1400" dirty="0" smtClean="0"/>
          </a:p>
          <a:p>
            <a:pPr algn="just"/>
            <a:endParaRPr lang="sl-SI" sz="1400" dirty="0"/>
          </a:p>
          <a:p>
            <a:pPr algn="just"/>
            <a:endParaRPr lang="sl-SI" sz="1400" dirty="0" smtClean="0"/>
          </a:p>
          <a:p>
            <a:pPr algn="just"/>
            <a:endParaRPr lang="sl-SI" sz="1400" dirty="0" smtClean="0"/>
          </a:p>
          <a:p>
            <a:pPr algn="just"/>
            <a:r>
              <a:rPr lang="sl-SI" sz="1400" dirty="0" smtClean="0"/>
              <a:t>Potential </a:t>
            </a:r>
            <a:r>
              <a:rPr lang="sl-SI" sz="1400" dirty="0"/>
              <a:t>role of APOE in </a:t>
            </a:r>
            <a:r>
              <a:rPr lang="sl-SI" sz="1400" b="1" dirty="0"/>
              <a:t>Hg metabolism</a:t>
            </a:r>
            <a:r>
              <a:rPr lang="sl-SI" sz="1400" dirty="0"/>
              <a:t>:</a:t>
            </a:r>
          </a:p>
          <a:p>
            <a:pPr marL="675000" indent="-243000" algn="just">
              <a:lnSpc>
                <a:spcPct val="100000"/>
              </a:lnSpc>
              <a:spcBef>
                <a:spcPts val="0"/>
              </a:spcBef>
              <a:buFont typeface="Courier New" panose="02070309020205020404" pitchFamily="49" charset="0"/>
              <a:buChar char="o"/>
            </a:pPr>
            <a:r>
              <a:rPr lang="en-US" sz="1400" dirty="0">
                <a:solidFill>
                  <a:srgbClr val="002060"/>
                </a:solidFill>
              </a:rPr>
              <a:t>ε4 isoform </a:t>
            </a:r>
            <a:r>
              <a:rPr lang="sl-SI" sz="1400" dirty="0"/>
              <a:t>-</a:t>
            </a:r>
            <a:r>
              <a:rPr lang="en-US" sz="1400" dirty="0"/>
              <a:t> two arginines</a:t>
            </a:r>
            <a:r>
              <a:rPr lang="sl-SI" sz="1400" dirty="0"/>
              <a:t> </a:t>
            </a:r>
            <a:endParaRPr lang="sl-SI" sz="1400" dirty="0" smtClean="0"/>
          </a:p>
          <a:p>
            <a:pPr marL="675000" indent="-243000" algn="just">
              <a:lnSpc>
                <a:spcPct val="100000"/>
              </a:lnSpc>
              <a:spcBef>
                <a:spcPts val="0"/>
              </a:spcBef>
              <a:buFont typeface="Courier New" panose="02070309020205020404" pitchFamily="49" charset="0"/>
              <a:buChar char="o"/>
            </a:pPr>
            <a:r>
              <a:rPr lang="en-US" sz="1400" dirty="0" smtClean="0">
                <a:solidFill>
                  <a:srgbClr val="002060"/>
                </a:solidFill>
              </a:rPr>
              <a:t>ε3 </a:t>
            </a:r>
            <a:r>
              <a:rPr lang="en-US" sz="1400" dirty="0">
                <a:solidFill>
                  <a:srgbClr val="002060"/>
                </a:solidFill>
              </a:rPr>
              <a:t>isoform </a:t>
            </a:r>
            <a:r>
              <a:rPr lang="sl-SI" sz="1400" dirty="0"/>
              <a:t>-</a:t>
            </a:r>
            <a:r>
              <a:rPr lang="en-US" sz="1400" dirty="0"/>
              <a:t> </a:t>
            </a:r>
            <a:r>
              <a:rPr lang="en-US" sz="1400" u="sng" dirty="0"/>
              <a:t>one cysteine </a:t>
            </a:r>
            <a:r>
              <a:rPr lang="en-US" sz="1400" dirty="0"/>
              <a:t>and one arginine</a:t>
            </a:r>
            <a:endParaRPr lang="sl-SI" sz="1400" dirty="0"/>
          </a:p>
          <a:p>
            <a:pPr marL="675000" indent="-243000" algn="just">
              <a:lnSpc>
                <a:spcPct val="100000"/>
              </a:lnSpc>
              <a:spcBef>
                <a:spcPts val="0"/>
              </a:spcBef>
              <a:buFont typeface="Courier New" panose="02070309020205020404" pitchFamily="49" charset="0"/>
              <a:buChar char="o"/>
            </a:pPr>
            <a:r>
              <a:rPr lang="en-US" sz="1400" dirty="0">
                <a:solidFill>
                  <a:srgbClr val="002060"/>
                </a:solidFill>
              </a:rPr>
              <a:t>ε2 isoform </a:t>
            </a:r>
            <a:r>
              <a:rPr lang="sl-SI" sz="1400" dirty="0"/>
              <a:t>- </a:t>
            </a:r>
            <a:r>
              <a:rPr lang="en-US" sz="1400" u="sng" dirty="0"/>
              <a:t>two cysteines</a:t>
            </a:r>
            <a:endParaRPr lang="sl-SI" sz="1400"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719" y="2650625"/>
            <a:ext cx="3247571" cy="2277308"/>
          </a:xfrm>
          <a:prstGeom prst="rect">
            <a:avLst/>
          </a:prstGeom>
        </p:spPr>
      </p:pic>
      <p:sp>
        <p:nvSpPr>
          <p:cNvPr id="9" name="TextBox 8"/>
          <p:cNvSpPr txBox="1"/>
          <p:nvPr/>
        </p:nvSpPr>
        <p:spPr>
          <a:xfrm rot="16200000">
            <a:off x="3202603" y="3690820"/>
            <a:ext cx="2269649" cy="369332"/>
          </a:xfrm>
          <a:prstGeom prst="rect">
            <a:avLst/>
          </a:prstGeom>
          <a:noFill/>
        </p:spPr>
        <p:txBody>
          <a:bodyPr wrap="square" rtlCol="0">
            <a:spAutoFit/>
          </a:bodyPr>
          <a:lstStyle/>
          <a:p>
            <a:r>
              <a:rPr lang="sl-SI" sz="900" i="1" dirty="0"/>
              <a:t>Ref: Gardner and Levin, Front. Pharmacol., 20 November 2015</a:t>
            </a:r>
          </a:p>
        </p:txBody>
      </p:sp>
      <p:sp>
        <p:nvSpPr>
          <p:cNvPr id="6" name="TextBox 5"/>
          <p:cNvSpPr txBox="1"/>
          <p:nvPr/>
        </p:nvSpPr>
        <p:spPr>
          <a:xfrm>
            <a:off x="1131028" y="581190"/>
            <a:ext cx="2521011" cy="369332"/>
          </a:xfrm>
          <a:prstGeom prst="rect">
            <a:avLst/>
          </a:prstGeom>
          <a:noFill/>
        </p:spPr>
        <p:txBody>
          <a:bodyPr wrap="none" rtlCol="0">
            <a:spAutoFit/>
          </a:bodyPr>
          <a:lstStyle/>
          <a:p>
            <a:r>
              <a:rPr lang="sl-SI" b="1" dirty="0" smtClean="0">
                <a:solidFill>
                  <a:srgbClr val="002060"/>
                </a:solidFill>
              </a:rPr>
              <a:t>Apolipoprotein </a:t>
            </a:r>
            <a:r>
              <a:rPr lang="sl-SI" b="1" dirty="0">
                <a:solidFill>
                  <a:srgbClr val="002060"/>
                </a:solidFill>
              </a:rPr>
              <a:t>E (APOE)</a:t>
            </a:r>
            <a:endParaRPr lang="sl-SI" dirty="0"/>
          </a:p>
        </p:txBody>
      </p:sp>
      <p:sp>
        <p:nvSpPr>
          <p:cNvPr id="12" name="TextBox 11"/>
          <p:cNvSpPr txBox="1"/>
          <p:nvPr/>
        </p:nvSpPr>
        <p:spPr>
          <a:xfrm>
            <a:off x="5165125" y="577494"/>
            <a:ext cx="3791872" cy="369332"/>
          </a:xfrm>
          <a:prstGeom prst="rect">
            <a:avLst/>
          </a:prstGeom>
          <a:noFill/>
        </p:spPr>
        <p:txBody>
          <a:bodyPr wrap="none" rtlCol="0">
            <a:spAutoFit/>
          </a:bodyPr>
          <a:lstStyle/>
          <a:p>
            <a:r>
              <a:rPr lang="sl-SI" b="1" dirty="0" smtClean="0">
                <a:solidFill>
                  <a:srgbClr val="002060"/>
                </a:solidFill>
              </a:rPr>
              <a:t>Glutathione </a:t>
            </a:r>
            <a:r>
              <a:rPr lang="sl-SI" b="1" dirty="0">
                <a:solidFill>
                  <a:srgbClr val="002060"/>
                </a:solidFill>
              </a:rPr>
              <a:t>S-transferase (GST) genes</a:t>
            </a:r>
            <a:endParaRPr lang="sl-SI" dirty="0"/>
          </a:p>
        </p:txBody>
      </p:sp>
      <p:sp>
        <p:nvSpPr>
          <p:cNvPr id="13" name="TextBox 12"/>
          <p:cNvSpPr txBox="1"/>
          <p:nvPr/>
        </p:nvSpPr>
        <p:spPr>
          <a:xfrm>
            <a:off x="4917989" y="1006925"/>
            <a:ext cx="3890451" cy="4089325"/>
          </a:xfrm>
          <a:prstGeom prst="rect">
            <a:avLst/>
          </a:prstGeom>
          <a:noFill/>
        </p:spPr>
        <p:txBody>
          <a:bodyPr wrap="square" rtlCol="0">
            <a:spAutoFit/>
          </a:bodyPr>
          <a:lstStyle/>
          <a:p>
            <a:pPr marL="285750" indent="-230400" algn="just">
              <a:lnSpc>
                <a:spcPct val="90000"/>
              </a:lnSpc>
              <a:spcBef>
                <a:spcPts val="1000"/>
              </a:spcBef>
              <a:buFont typeface="Arial" panose="020B0604020202020204" pitchFamily="34" charset="0"/>
              <a:buChar char="•"/>
            </a:pPr>
            <a:r>
              <a:rPr lang="sl-SI" sz="1400" dirty="0"/>
              <a:t>Glutathione (GSH</a:t>
            </a:r>
            <a:r>
              <a:rPr lang="sl-SI" sz="1400" dirty="0" smtClean="0"/>
              <a:t>): </a:t>
            </a:r>
            <a:r>
              <a:rPr lang="sl-SI" sz="1400" dirty="0"/>
              <a:t>conjugation to electrophilic compounds  (MeHg</a:t>
            </a:r>
            <a:r>
              <a:rPr lang="sl-SI" sz="1400" baseline="30000" dirty="0"/>
              <a:t>+</a:t>
            </a:r>
            <a:r>
              <a:rPr lang="sl-SI" sz="1400" dirty="0"/>
              <a:t>, Hg</a:t>
            </a:r>
            <a:r>
              <a:rPr lang="sl-SI" sz="1400" baseline="30000" dirty="0"/>
              <a:t>2+</a:t>
            </a:r>
            <a:r>
              <a:rPr lang="sl-SI" sz="1400" dirty="0"/>
              <a:t>)</a:t>
            </a:r>
            <a:endParaRPr lang="sl-SI" sz="1400" dirty="0" smtClean="0"/>
          </a:p>
          <a:p>
            <a:pPr marL="285750" indent="-230400" algn="just">
              <a:lnSpc>
                <a:spcPct val="90000"/>
              </a:lnSpc>
              <a:spcBef>
                <a:spcPts val="1000"/>
              </a:spcBef>
              <a:buFont typeface="Arial" panose="020B0604020202020204" pitchFamily="34" charset="0"/>
              <a:buChar char="•"/>
            </a:pPr>
            <a:endParaRPr lang="sl-SI" sz="1400" dirty="0" smtClean="0"/>
          </a:p>
          <a:p>
            <a:pPr marL="285750" indent="-230400" algn="just">
              <a:lnSpc>
                <a:spcPct val="90000"/>
              </a:lnSpc>
              <a:spcBef>
                <a:spcPts val="1000"/>
              </a:spcBef>
              <a:buFont typeface="Arial" panose="020B0604020202020204" pitchFamily="34" charset="0"/>
              <a:buChar char="•"/>
            </a:pPr>
            <a:endParaRPr lang="sl-SI" sz="1400" dirty="0"/>
          </a:p>
          <a:p>
            <a:pPr marL="285750" indent="-230400" algn="just">
              <a:lnSpc>
                <a:spcPct val="90000"/>
              </a:lnSpc>
              <a:spcBef>
                <a:spcPts val="1000"/>
              </a:spcBef>
              <a:buFont typeface="Arial" panose="020B0604020202020204" pitchFamily="34" charset="0"/>
              <a:buChar char="•"/>
            </a:pPr>
            <a:endParaRPr lang="sl-SI" sz="1400" dirty="0" smtClean="0"/>
          </a:p>
          <a:p>
            <a:pPr marL="285750" indent="-230400" algn="just">
              <a:lnSpc>
                <a:spcPct val="90000"/>
              </a:lnSpc>
              <a:spcBef>
                <a:spcPts val="1000"/>
              </a:spcBef>
              <a:buFont typeface="Arial" panose="020B0604020202020204" pitchFamily="34" charset="0"/>
              <a:buChar char="•"/>
            </a:pPr>
            <a:endParaRPr lang="sl-SI" sz="1400" dirty="0"/>
          </a:p>
          <a:p>
            <a:pPr marL="285750" indent="-230400" algn="just">
              <a:lnSpc>
                <a:spcPct val="90000"/>
              </a:lnSpc>
              <a:spcBef>
                <a:spcPts val="1000"/>
              </a:spcBef>
              <a:buFont typeface="Arial" panose="020B0604020202020204" pitchFamily="34" charset="0"/>
              <a:buChar char="•"/>
            </a:pPr>
            <a:endParaRPr lang="sl-SI" sz="1400" dirty="0" smtClean="0"/>
          </a:p>
          <a:p>
            <a:pPr marL="285750" indent="-230400" algn="just">
              <a:lnSpc>
                <a:spcPct val="90000"/>
              </a:lnSpc>
              <a:spcBef>
                <a:spcPts val="1000"/>
              </a:spcBef>
              <a:buFont typeface="Arial" panose="020B0604020202020204" pitchFamily="34" charset="0"/>
              <a:buChar char="•"/>
            </a:pPr>
            <a:endParaRPr lang="sl-SI" sz="1400" dirty="0"/>
          </a:p>
          <a:p>
            <a:pPr marL="285750" indent="-230400" algn="just">
              <a:lnSpc>
                <a:spcPct val="90000"/>
              </a:lnSpc>
              <a:spcBef>
                <a:spcPts val="1000"/>
              </a:spcBef>
              <a:buFont typeface="Arial" panose="020B0604020202020204" pitchFamily="34" charset="0"/>
              <a:buChar char="•"/>
            </a:pPr>
            <a:endParaRPr lang="sl-SI" sz="1400" dirty="0" smtClean="0"/>
          </a:p>
          <a:p>
            <a:pPr marL="285750" indent="-230400" algn="just">
              <a:lnSpc>
                <a:spcPct val="90000"/>
              </a:lnSpc>
              <a:spcBef>
                <a:spcPts val="1000"/>
              </a:spcBef>
              <a:buFont typeface="Arial" panose="020B0604020202020204" pitchFamily="34" charset="0"/>
              <a:buChar char="•"/>
            </a:pPr>
            <a:endParaRPr lang="sl-SI" sz="1400" dirty="0" smtClean="0"/>
          </a:p>
          <a:p>
            <a:pPr marL="285750" indent="-230400" algn="just">
              <a:lnSpc>
                <a:spcPct val="90000"/>
              </a:lnSpc>
              <a:spcBef>
                <a:spcPts val="1000"/>
              </a:spcBef>
              <a:buFont typeface="Arial" panose="020B0604020202020204" pitchFamily="34" charset="0"/>
              <a:buChar char="•"/>
            </a:pPr>
            <a:r>
              <a:rPr lang="sl-SI" sz="1400" dirty="0" smtClean="0"/>
              <a:t>GST: </a:t>
            </a:r>
            <a:r>
              <a:rPr lang="en-US" sz="1400" dirty="0" smtClean="0"/>
              <a:t>catalyze</a:t>
            </a:r>
            <a:r>
              <a:rPr lang="sl-SI" sz="1400" dirty="0" smtClean="0"/>
              <a:t>s</a:t>
            </a:r>
            <a:r>
              <a:rPr lang="en-US" sz="1400" dirty="0" smtClean="0"/>
              <a:t> </a:t>
            </a:r>
            <a:r>
              <a:rPr lang="en-US" sz="1400" dirty="0"/>
              <a:t>the conjugation of </a:t>
            </a:r>
            <a:r>
              <a:rPr lang="en-US" sz="1400" dirty="0" smtClean="0"/>
              <a:t>GSH </a:t>
            </a:r>
            <a:r>
              <a:rPr lang="en-US" sz="1400" dirty="0"/>
              <a:t>to </a:t>
            </a:r>
            <a:r>
              <a:rPr lang="sl-SI" sz="1400" dirty="0"/>
              <a:t>electrophilic compounds</a:t>
            </a:r>
          </a:p>
          <a:p>
            <a:pPr marL="285750" indent="-230400" algn="just">
              <a:lnSpc>
                <a:spcPct val="90000"/>
              </a:lnSpc>
              <a:spcBef>
                <a:spcPts val="1000"/>
              </a:spcBef>
              <a:buFont typeface="Arial" panose="020B0604020202020204" pitchFamily="34" charset="0"/>
              <a:buChar char="•"/>
            </a:pPr>
            <a:r>
              <a:rPr lang="sl-SI" sz="1400" b="1" i="1" dirty="0" smtClean="0"/>
              <a:t>GSTT1</a:t>
            </a:r>
            <a:r>
              <a:rPr lang="sl-SI" sz="1400" dirty="0" smtClean="0"/>
              <a:t> deletion </a:t>
            </a:r>
            <a:r>
              <a:rPr lang="sl-SI" sz="1400" dirty="0"/>
              <a:t>and </a:t>
            </a:r>
            <a:r>
              <a:rPr lang="sl-SI" sz="1400" b="1" i="1" dirty="0"/>
              <a:t>GSTM1</a:t>
            </a:r>
            <a:r>
              <a:rPr lang="sl-SI" sz="1400" dirty="0"/>
              <a:t> </a:t>
            </a:r>
            <a:r>
              <a:rPr lang="sl-SI" sz="1400" dirty="0" smtClean="0"/>
              <a:t>deletion </a:t>
            </a:r>
            <a:r>
              <a:rPr lang="sl-SI" sz="1400" dirty="0" smtClean="0">
                <a:sym typeface="Wingdings" panose="05000000000000000000" pitchFamily="2" charset="2"/>
              </a:rPr>
              <a:t></a:t>
            </a:r>
            <a:r>
              <a:rPr lang="sl-SI" sz="1400" dirty="0" smtClean="0"/>
              <a:t> </a:t>
            </a:r>
            <a:r>
              <a:rPr lang="sl-SI" sz="1400" dirty="0"/>
              <a:t>lack of enzyme </a:t>
            </a:r>
            <a:r>
              <a:rPr lang="sl-SI" sz="1400" dirty="0" smtClean="0"/>
              <a:t>activity</a:t>
            </a:r>
            <a:endParaRPr lang="sl-SI" sz="1400" dirty="0"/>
          </a:p>
        </p:txBody>
      </p:sp>
      <p:pic>
        <p:nvPicPr>
          <p:cNvPr id="15" name="Picture 14"/>
          <p:cNvPicPr>
            <a:picLocks noChangeAspect="1"/>
          </p:cNvPicPr>
          <p:nvPr/>
        </p:nvPicPr>
        <p:blipFill>
          <a:blip r:embed="rId3"/>
          <a:stretch>
            <a:fillRect/>
          </a:stretch>
        </p:blipFill>
        <p:spPr>
          <a:xfrm>
            <a:off x="5095816" y="1836910"/>
            <a:ext cx="3872095" cy="2034747"/>
          </a:xfrm>
          <a:prstGeom prst="rect">
            <a:avLst/>
          </a:prstGeom>
        </p:spPr>
      </p:pic>
      <p:sp>
        <p:nvSpPr>
          <p:cNvPr id="5" name="Rectangle 4"/>
          <p:cNvSpPr/>
          <p:nvPr/>
        </p:nvSpPr>
        <p:spPr>
          <a:xfrm>
            <a:off x="7825946" y="1738184"/>
            <a:ext cx="881449" cy="3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1" name="Picture 2" descr="Crom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4579" y="5967284"/>
            <a:ext cx="4363410" cy="738664"/>
          </a:xfrm>
          <a:prstGeom prst="rect">
            <a:avLst/>
          </a:prstGeom>
        </p:spPr>
        <p:txBody>
          <a:bodyPr wrap="square">
            <a:spAutoFit/>
          </a:bodyPr>
          <a:lstStyle/>
          <a:p>
            <a:r>
              <a:rPr lang="sl-SI" sz="1400" dirty="0"/>
              <a:t>C</a:t>
            </a:r>
            <a:r>
              <a:rPr lang="en-US" sz="1400" dirty="0" err="1"/>
              <a:t>ysteine</a:t>
            </a:r>
            <a:r>
              <a:rPr lang="en-US" sz="1400" dirty="0"/>
              <a:t> contains one thiol (–SH) group which</a:t>
            </a:r>
            <a:r>
              <a:rPr lang="sl-SI" sz="1400" dirty="0"/>
              <a:t> </a:t>
            </a:r>
            <a:r>
              <a:rPr lang="en-US" sz="1400" dirty="0"/>
              <a:t>can conjugate with</a:t>
            </a:r>
            <a:r>
              <a:rPr lang="sl-SI" sz="1400" dirty="0"/>
              <a:t> </a:t>
            </a:r>
            <a:r>
              <a:rPr lang="en-US" sz="1400" dirty="0"/>
              <a:t>Hg and help remove it from essential cellular binding sites</a:t>
            </a:r>
            <a:endParaRPr lang="sl-SI" sz="1400" dirty="0"/>
          </a:p>
        </p:txBody>
      </p:sp>
    </p:spTree>
    <p:extLst>
      <p:ext uri="{BB962C8B-B14F-4D97-AF65-F5344CB8AC3E}">
        <p14:creationId xmlns:p14="http://schemas.microsoft.com/office/powerpoint/2010/main" val="2322969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83" y="1242680"/>
            <a:ext cx="3156244" cy="252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Naslov 1"/>
          <p:cNvSpPr>
            <a:spLocks noGrp="1"/>
          </p:cNvSpPr>
          <p:nvPr>
            <p:ph type="title"/>
          </p:nvPr>
        </p:nvSpPr>
        <p:spPr>
          <a:xfrm>
            <a:off x="169355" y="858229"/>
            <a:ext cx="5006993" cy="334084"/>
          </a:xfrm>
          <a:solidFill>
            <a:schemeClr val="bg2">
              <a:lumMod val="90000"/>
            </a:schemeClr>
          </a:solidFill>
        </p:spPr>
        <p:txBody>
          <a:bodyPr>
            <a:normAutofit/>
          </a:bodyPr>
          <a:lstStyle/>
          <a:p>
            <a:r>
              <a:rPr lang="sl-SI" altLang="sl-SI" sz="1600" b="1" dirty="0" smtClean="0">
                <a:solidFill>
                  <a:schemeClr val="tx1"/>
                </a:solidFill>
                <a:latin typeface="+mn-lt"/>
              </a:rPr>
              <a:t>GSTT1 (cord blood vs maternal blood MeHg, ng/g)</a:t>
            </a:r>
          </a:p>
        </p:txBody>
      </p:sp>
      <p:sp>
        <p:nvSpPr>
          <p:cNvPr id="19465" name="TextBox 10"/>
          <p:cNvSpPr txBox="1">
            <a:spLocks noChangeArrowheads="1"/>
          </p:cNvSpPr>
          <p:nvPr/>
        </p:nvSpPr>
        <p:spPr bwMode="auto">
          <a:xfrm>
            <a:off x="2738128" y="151733"/>
            <a:ext cx="3642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sl-SI" sz="2800" b="1" dirty="0" smtClean="0">
                <a:solidFill>
                  <a:srgbClr val="002060"/>
                </a:solidFill>
              </a:rPr>
              <a:t>Results: genotyping</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8273" y="4625941"/>
            <a:ext cx="6676372" cy="17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2403505" y="6498340"/>
            <a:ext cx="4311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r>
              <a:rPr lang="en-GB" altLang="en-US" sz="1200" b="1" i="1" dirty="0">
                <a:solidFill>
                  <a:srgbClr val="002060"/>
                </a:solidFill>
              </a:rPr>
              <a:t>ABCB1</a:t>
            </a:r>
            <a:r>
              <a:rPr lang="en-GB" altLang="en-US" sz="1200" b="1" dirty="0">
                <a:solidFill>
                  <a:srgbClr val="002060"/>
                </a:solidFill>
              </a:rPr>
              <a:t> rs2032582</a:t>
            </a:r>
            <a:r>
              <a:rPr lang="sl-SI" altLang="en-US" sz="1200" b="1" dirty="0">
                <a:solidFill>
                  <a:srgbClr val="002060"/>
                </a:solidFill>
              </a:rPr>
              <a:t>: (A) GT </a:t>
            </a:r>
            <a:r>
              <a:rPr lang="sl-SI" altLang="en-US" sz="1200" b="1" dirty="0" err="1">
                <a:solidFill>
                  <a:srgbClr val="002060"/>
                </a:solidFill>
              </a:rPr>
              <a:t>vs</a:t>
            </a:r>
            <a:r>
              <a:rPr lang="sl-SI" altLang="en-US" sz="1200" b="1" dirty="0">
                <a:solidFill>
                  <a:srgbClr val="002060"/>
                </a:solidFill>
              </a:rPr>
              <a:t>. GG   (B) TT </a:t>
            </a:r>
            <a:r>
              <a:rPr lang="sl-SI" altLang="en-US" sz="1200" b="1" dirty="0" err="1">
                <a:solidFill>
                  <a:srgbClr val="002060"/>
                </a:solidFill>
              </a:rPr>
              <a:t>vs</a:t>
            </a:r>
            <a:r>
              <a:rPr lang="sl-SI" altLang="en-US" sz="1200" b="1" dirty="0">
                <a:solidFill>
                  <a:srgbClr val="002060"/>
                </a:solidFill>
              </a:rPr>
              <a:t>. GT </a:t>
            </a:r>
            <a:r>
              <a:rPr lang="sl-SI" altLang="en-US" sz="1200" b="1" dirty="0" err="1">
                <a:solidFill>
                  <a:srgbClr val="002060"/>
                </a:solidFill>
              </a:rPr>
              <a:t>carriers</a:t>
            </a:r>
            <a:r>
              <a:rPr lang="sl-SI" altLang="en-US" sz="1200" b="1" dirty="0">
                <a:solidFill>
                  <a:srgbClr val="002060"/>
                </a:solidFill>
              </a:rPr>
              <a:t> </a:t>
            </a:r>
            <a:endParaRPr lang="en-GB" altLang="en-US" sz="1200" b="1" dirty="0">
              <a:solidFill>
                <a:srgbClr val="002060"/>
              </a:solidFill>
            </a:endParaRPr>
          </a:p>
        </p:txBody>
      </p:sp>
      <p:sp>
        <p:nvSpPr>
          <p:cNvPr id="12" name="Rectangle 11"/>
          <p:cNvSpPr/>
          <p:nvPr/>
        </p:nvSpPr>
        <p:spPr>
          <a:xfrm>
            <a:off x="2542626" y="3983545"/>
            <a:ext cx="4033347" cy="338554"/>
          </a:xfrm>
          <a:prstGeom prst="rect">
            <a:avLst/>
          </a:prstGeom>
          <a:solidFill>
            <a:schemeClr val="bg1">
              <a:lumMod val="85000"/>
            </a:schemeClr>
          </a:solidFill>
        </p:spPr>
        <p:txBody>
          <a:bodyPr wrap="square">
            <a:spAutoFit/>
          </a:bodyPr>
          <a:lstStyle/>
          <a:p>
            <a:pPr>
              <a:defRPr/>
            </a:pPr>
            <a:r>
              <a:rPr lang="sl-SI" altLang="sl-SI" sz="1600" b="1" dirty="0" smtClean="0"/>
              <a:t>ABC Transporter Genes</a:t>
            </a:r>
            <a:r>
              <a:rPr lang="sl-SI" altLang="sl-SI" sz="1600" i="1" dirty="0" smtClean="0"/>
              <a:t> (Llop et al 2013, PLOS)</a:t>
            </a:r>
            <a:endParaRPr lang="sl-SI" altLang="sl-SI" sz="1600" i="1" dirty="0"/>
          </a:p>
        </p:txBody>
      </p:sp>
      <p:sp>
        <p:nvSpPr>
          <p:cNvPr id="13" name="TextBox 13"/>
          <p:cNvSpPr txBox="1">
            <a:spLocks noChangeArrowheads="1"/>
          </p:cNvSpPr>
          <p:nvPr/>
        </p:nvSpPr>
        <p:spPr bwMode="auto">
          <a:xfrm>
            <a:off x="2086493" y="4383008"/>
            <a:ext cx="5527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500">
                <a:solidFill>
                  <a:schemeClr val="tx1"/>
                </a:solidFill>
                <a:latin typeface="Arial" panose="020B0604020202020204" pitchFamily="34" charset="0"/>
              </a:defRPr>
            </a:lvl1pPr>
            <a:lvl2pPr marL="742950" indent="-285750">
              <a:defRPr sz="8500">
                <a:solidFill>
                  <a:schemeClr val="tx1"/>
                </a:solidFill>
                <a:latin typeface="Arial" panose="020B0604020202020204" pitchFamily="34" charset="0"/>
              </a:defRPr>
            </a:lvl2pPr>
            <a:lvl3pPr marL="1143000" indent="-228600">
              <a:defRPr sz="8500">
                <a:solidFill>
                  <a:schemeClr val="tx1"/>
                </a:solidFill>
                <a:latin typeface="Arial" panose="020B0604020202020204" pitchFamily="34" charset="0"/>
              </a:defRPr>
            </a:lvl3pPr>
            <a:lvl4pPr marL="1600200" indent="-228600">
              <a:defRPr sz="8500">
                <a:solidFill>
                  <a:schemeClr val="tx1"/>
                </a:solidFill>
                <a:latin typeface="Arial" panose="020B0604020202020204" pitchFamily="34" charset="0"/>
              </a:defRPr>
            </a:lvl4pPr>
            <a:lvl5pPr marL="2057400" indent="-228600">
              <a:defRPr sz="8500">
                <a:solidFill>
                  <a:schemeClr val="tx1"/>
                </a:solidFill>
                <a:latin typeface="Arial" panose="020B0604020202020204" pitchFamily="34" charset="0"/>
              </a:defRPr>
            </a:lvl5pPr>
            <a:lvl6pPr marL="2514600" indent="-228600" eaLnBrk="0" fontAlgn="base" hangingPunct="0">
              <a:spcBef>
                <a:spcPct val="0"/>
              </a:spcBef>
              <a:spcAft>
                <a:spcPct val="0"/>
              </a:spcAft>
              <a:defRPr sz="8500">
                <a:solidFill>
                  <a:schemeClr val="tx1"/>
                </a:solidFill>
                <a:latin typeface="Arial" panose="020B0604020202020204" pitchFamily="34" charset="0"/>
              </a:defRPr>
            </a:lvl6pPr>
            <a:lvl7pPr marL="2971800" indent="-228600" eaLnBrk="0" fontAlgn="base" hangingPunct="0">
              <a:spcBef>
                <a:spcPct val="0"/>
              </a:spcBef>
              <a:spcAft>
                <a:spcPct val="0"/>
              </a:spcAft>
              <a:defRPr sz="8500">
                <a:solidFill>
                  <a:schemeClr val="tx1"/>
                </a:solidFill>
                <a:latin typeface="Arial" panose="020B0604020202020204" pitchFamily="34" charset="0"/>
              </a:defRPr>
            </a:lvl7pPr>
            <a:lvl8pPr marL="3429000" indent="-228600" eaLnBrk="0" fontAlgn="base" hangingPunct="0">
              <a:spcBef>
                <a:spcPct val="0"/>
              </a:spcBef>
              <a:spcAft>
                <a:spcPct val="0"/>
              </a:spcAft>
              <a:defRPr sz="8500">
                <a:solidFill>
                  <a:schemeClr val="tx1"/>
                </a:solidFill>
                <a:latin typeface="Arial" panose="020B0604020202020204" pitchFamily="34" charset="0"/>
              </a:defRPr>
            </a:lvl8pPr>
            <a:lvl9pPr marL="3886200" indent="-228600" eaLnBrk="0" fontAlgn="base" hangingPunct="0">
              <a:spcBef>
                <a:spcPct val="0"/>
              </a:spcBef>
              <a:spcAft>
                <a:spcPct val="0"/>
              </a:spcAft>
              <a:defRPr sz="8500">
                <a:solidFill>
                  <a:schemeClr val="tx1"/>
                </a:solidFill>
                <a:latin typeface="Arial" panose="020B0604020202020204" pitchFamily="34" charset="0"/>
              </a:defRPr>
            </a:lvl9pPr>
          </a:lstStyle>
          <a:p>
            <a:r>
              <a:rPr lang="en-GB" altLang="en-US" sz="1400" i="1" dirty="0">
                <a:solidFill>
                  <a:srgbClr val="002060"/>
                </a:solidFill>
              </a:rPr>
              <a:t>Hg from fish consumption in carriers of different gene </a:t>
            </a:r>
            <a:r>
              <a:rPr lang="en-GB" altLang="en-US" sz="1400" i="1" dirty="0" smtClean="0">
                <a:solidFill>
                  <a:srgbClr val="002060"/>
                </a:solidFill>
              </a:rPr>
              <a:t>variants</a:t>
            </a:r>
            <a:r>
              <a:rPr lang="sl-SI" altLang="en-US" sz="1400" i="1" dirty="0" smtClean="0">
                <a:solidFill>
                  <a:srgbClr val="002060"/>
                </a:solidFill>
              </a:rPr>
              <a:t>:</a:t>
            </a:r>
            <a:endParaRPr lang="en-GB" altLang="en-US" sz="1400" i="1" dirty="0">
              <a:solidFill>
                <a:srgbClr val="002060"/>
              </a:solidFill>
            </a:endParaRPr>
          </a:p>
        </p:txBody>
      </p:sp>
      <p:pic>
        <p:nvPicPr>
          <p:cNvPr id="14" name="Picture 13"/>
          <p:cNvPicPr>
            <a:picLocks noChangeAspect="1"/>
          </p:cNvPicPr>
          <p:nvPr/>
        </p:nvPicPr>
        <p:blipFill>
          <a:blip r:embed="rId5"/>
          <a:stretch>
            <a:fillRect/>
          </a:stretch>
        </p:blipFill>
        <p:spPr>
          <a:xfrm>
            <a:off x="3241645" y="1687662"/>
            <a:ext cx="3121168" cy="1957177"/>
          </a:xfrm>
          <a:prstGeom prst="rect">
            <a:avLst/>
          </a:prstGeom>
        </p:spPr>
      </p:pic>
      <p:sp>
        <p:nvSpPr>
          <p:cNvPr id="15" name="TextBox 14"/>
          <p:cNvSpPr txBox="1"/>
          <p:nvPr/>
        </p:nvSpPr>
        <p:spPr>
          <a:xfrm>
            <a:off x="5225310" y="1947883"/>
            <a:ext cx="861133" cy="523220"/>
          </a:xfrm>
          <a:prstGeom prst="rect">
            <a:avLst/>
          </a:prstGeom>
          <a:noFill/>
        </p:spPr>
        <p:txBody>
          <a:bodyPr wrap="none" rtlCol="0">
            <a:spAutoFit/>
          </a:bodyPr>
          <a:lstStyle/>
          <a:p>
            <a:r>
              <a:rPr lang="sl-SI" sz="1400" dirty="0" smtClean="0"/>
              <a:t>GM=2.57</a:t>
            </a:r>
          </a:p>
          <a:p>
            <a:r>
              <a:rPr lang="sl-SI" sz="1400" dirty="0" smtClean="0"/>
              <a:t>N=36</a:t>
            </a:r>
            <a:endParaRPr lang="en-GB" sz="1400" dirty="0"/>
          </a:p>
        </p:txBody>
      </p:sp>
      <p:sp>
        <p:nvSpPr>
          <p:cNvPr id="16" name="TextBox 15"/>
          <p:cNvSpPr txBox="1"/>
          <p:nvPr/>
        </p:nvSpPr>
        <p:spPr>
          <a:xfrm>
            <a:off x="3785326" y="1947883"/>
            <a:ext cx="861133" cy="523220"/>
          </a:xfrm>
          <a:prstGeom prst="rect">
            <a:avLst/>
          </a:prstGeom>
          <a:noFill/>
        </p:spPr>
        <p:txBody>
          <a:bodyPr wrap="none" rtlCol="0">
            <a:spAutoFit/>
          </a:bodyPr>
          <a:lstStyle/>
          <a:p>
            <a:r>
              <a:rPr lang="sl-SI" sz="1400" dirty="0" smtClean="0"/>
              <a:t>GM=2.06</a:t>
            </a:r>
          </a:p>
          <a:p>
            <a:r>
              <a:rPr lang="sl-SI" sz="1400" dirty="0" smtClean="0"/>
              <a:t>N=172</a:t>
            </a:r>
            <a:endParaRPr lang="en-GB" sz="1400" dirty="0"/>
          </a:p>
        </p:txBody>
      </p:sp>
      <p:pic>
        <p:nvPicPr>
          <p:cNvPr id="17" name="Picture 16"/>
          <p:cNvPicPr>
            <a:picLocks noChangeAspect="1"/>
          </p:cNvPicPr>
          <p:nvPr/>
        </p:nvPicPr>
        <p:blipFill>
          <a:blip r:embed="rId6"/>
          <a:stretch>
            <a:fillRect/>
          </a:stretch>
        </p:blipFill>
        <p:spPr>
          <a:xfrm>
            <a:off x="6318422" y="1687662"/>
            <a:ext cx="2696892" cy="1957177"/>
          </a:xfrm>
          <a:prstGeom prst="rect">
            <a:avLst/>
          </a:prstGeom>
        </p:spPr>
      </p:pic>
      <p:sp>
        <p:nvSpPr>
          <p:cNvPr id="18" name="TextBox 17"/>
          <p:cNvSpPr txBox="1"/>
          <p:nvPr/>
        </p:nvSpPr>
        <p:spPr>
          <a:xfrm>
            <a:off x="6805735" y="1925462"/>
            <a:ext cx="861133" cy="523220"/>
          </a:xfrm>
          <a:prstGeom prst="rect">
            <a:avLst/>
          </a:prstGeom>
          <a:noFill/>
        </p:spPr>
        <p:txBody>
          <a:bodyPr wrap="none" rtlCol="0">
            <a:spAutoFit/>
          </a:bodyPr>
          <a:lstStyle/>
          <a:p>
            <a:r>
              <a:rPr lang="sl-SI" sz="1400" dirty="0" smtClean="0"/>
              <a:t>GM=1.70</a:t>
            </a:r>
          </a:p>
          <a:p>
            <a:r>
              <a:rPr lang="sl-SI" sz="1400" dirty="0" smtClean="0"/>
              <a:t>N=459</a:t>
            </a:r>
            <a:endParaRPr lang="en-GB" sz="1400" dirty="0"/>
          </a:p>
        </p:txBody>
      </p:sp>
      <p:sp>
        <p:nvSpPr>
          <p:cNvPr id="19" name="TextBox 18"/>
          <p:cNvSpPr txBox="1"/>
          <p:nvPr/>
        </p:nvSpPr>
        <p:spPr>
          <a:xfrm>
            <a:off x="7938624" y="1925462"/>
            <a:ext cx="861133" cy="523220"/>
          </a:xfrm>
          <a:prstGeom prst="rect">
            <a:avLst/>
          </a:prstGeom>
          <a:noFill/>
        </p:spPr>
        <p:txBody>
          <a:bodyPr wrap="none" rtlCol="0">
            <a:spAutoFit/>
          </a:bodyPr>
          <a:lstStyle/>
          <a:p>
            <a:r>
              <a:rPr lang="sl-SI" sz="1400" dirty="0" smtClean="0"/>
              <a:t>GM=2.12</a:t>
            </a:r>
          </a:p>
          <a:p>
            <a:r>
              <a:rPr lang="sl-SI" sz="1400" dirty="0" smtClean="0"/>
              <a:t>N=107</a:t>
            </a:r>
            <a:endParaRPr lang="en-GB" sz="1400" dirty="0"/>
          </a:p>
        </p:txBody>
      </p:sp>
      <p:sp>
        <p:nvSpPr>
          <p:cNvPr id="3" name="Rectangle 2"/>
          <p:cNvSpPr/>
          <p:nvPr/>
        </p:nvSpPr>
        <p:spPr>
          <a:xfrm>
            <a:off x="6805735" y="863491"/>
            <a:ext cx="2122504" cy="338554"/>
          </a:xfrm>
          <a:prstGeom prst="rect">
            <a:avLst/>
          </a:prstGeom>
          <a:solidFill>
            <a:schemeClr val="bg1">
              <a:lumMod val="85000"/>
            </a:schemeClr>
          </a:solidFill>
          <a:ln>
            <a:noFill/>
          </a:ln>
        </p:spPr>
        <p:txBody>
          <a:bodyPr wrap="none">
            <a:spAutoFit/>
          </a:bodyPr>
          <a:lstStyle/>
          <a:p>
            <a:r>
              <a:rPr lang="sl-SI" altLang="sl-SI" sz="1600" b="1" dirty="0"/>
              <a:t>Apolipoproteine, ApoE</a:t>
            </a:r>
            <a:endParaRPr lang="sl-SI" sz="1600" dirty="0"/>
          </a:p>
        </p:txBody>
      </p:sp>
      <p:pic>
        <p:nvPicPr>
          <p:cNvPr id="20" name="Picture 2" descr="Crom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44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1" grpId="0"/>
      <p:bldP spid="12" grpId="0" animBg="1"/>
      <p:bldP spid="13" grpId="0"/>
      <p:bldP spid="15" grpId="0"/>
      <p:bldP spid="16" grpId="0"/>
      <p:bldP spid="18" grpId="0"/>
      <p:bldP spid="19"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312"/>
            <a:ext cx="7886700" cy="1325563"/>
          </a:xfrm>
        </p:spPr>
        <p:txBody>
          <a:bodyPr/>
          <a:lstStyle/>
          <a:p>
            <a:r>
              <a:rPr lang="en-US" sz="2400" b="1" dirty="0" smtClean="0"/>
              <a:t>Diplomatic Conference</a:t>
            </a:r>
            <a:br>
              <a:rPr lang="en-US" sz="2400" b="1" dirty="0" smtClean="0"/>
            </a:br>
            <a:r>
              <a:rPr lang="en-US" sz="2400" b="1" dirty="0" err="1" smtClean="0"/>
              <a:t>Minamata</a:t>
            </a:r>
            <a:r>
              <a:rPr lang="en-US" sz="2400" b="1" dirty="0" smtClean="0"/>
              <a:t> Convention, October 2013, Japan</a:t>
            </a:r>
            <a:endParaRPr lang="en-US" sz="2400" b="1" dirty="0"/>
          </a:p>
        </p:txBody>
      </p:sp>
      <p:sp>
        <p:nvSpPr>
          <p:cNvPr id="3" name="Content Placeholder 2"/>
          <p:cNvSpPr>
            <a:spLocks noGrp="1"/>
          </p:cNvSpPr>
          <p:nvPr>
            <p:ph idx="1"/>
          </p:nvPr>
        </p:nvSpPr>
        <p:spPr>
          <a:xfrm>
            <a:off x="628650" y="2431811"/>
            <a:ext cx="7886700" cy="4351338"/>
          </a:xfrm>
        </p:spPr>
        <p:txBody>
          <a:bodyPr/>
          <a:lstStyle/>
          <a:p>
            <a:pPr marL="0" indent="0">
              <a:buNone/>
            </a:pPr>
            <a:r>
              <a:rPr lang="en-US" sz="2800" b="1" i="1" dirty="0">
                <a:latin typeface="Goudy Old Style"/>
                <a:cs typeface="Goudy Old Style"/>
              </a:rPr>
              <a:t>"With the signing of the </a:t>
            </a:r>
            <a:r>
              <a:rPr lang="en-US" sz="2800" b="1" i="1" dirty="0" err="1">
                <a:latin typeface="Goudy Old Style"/>
                <a:cs typeface="Goudy Old Style"/>
              </a:rPr>
              <a:t>Minamata</a:t>
            </a:r>
            <a:r>
              <a:rPr lang="en-US" sz="2800" b="1" i="1" dirty="0">
                <a:latin typeface="Goudy Old Style"/>
                <a:cs typeface="Goudy Old Style"/>
              </a:rPr>
              <a:t> Convention on Mercury we will be going a long way in protecting the world forever from the devastating health consequences from mercury</a:t>
            </a:r>
            <a:r>
              <a:rPr lang="en-US" sz="2800" b="1" i="1" dirty="0" smtClean="0">
                <a:latin typeface="Goudy Old Style"/>
                <a:cs typeface="Goudy Old Style"/>
              </a:rPr>
              <a:t>,”</a:t>
            </a:r>
          </a:p>
          <a:p>
            <a:pPr marL="0" indent="0">
              <a:buNone/>
            </a:pPr>
            <a:endParaRPr lang="en-US" sz="2800" b="1" i="1" dirty="0" smtClean="0">
              <a:latin typeface="Goudy Old Style"/>
              <a:cs typeface="Goudy Old Style"/>
            </a:endParaRPr>
          </a:p>
          <a:p>
            <a:pPr marL="0" indent="0">
              <a:spcBef>
                <a:spcPts val="1272"/>
              </a:spcBef>
              <a:spcAft>
                <a:spcPts val="1200"/>
              </a:spcAft>
              <a:buNone/>
            </a:pPr>
            <a:r>
              <a:rPr lang="en-US" sz="2800" dirty="0" smtClean="0"/>
              <a:t> </a:t>
            </a:r>
            <a:r>
              <a:rPr lang="en-US" sz="2800" dirty="0"/>
              <a:t>says WHO Director-General </a:t>
            </a:r>
            <a:r>
              <a:rPr lang="en-US" sz="2800" dirty="0" err="1"/>
              <a:t>Dr</a:t>
            </a:r>
            <a:r>
              <a:rPr lang="en-US" sz="2800" dirty="0"/>
              <a:t> Margaret Chan. </a:t>
            </a:r>
            <a:endParaRPr lang="en-US" sz="2800" dirty="0" smtClean="0"/>
          </a:p>
          <a:p>
            <a:pPr marL="0" indent="0">
              <a:buNone/>
            </a:pPr>
            <a:r>
              <a:rPr lang="en-US" sz="2800" b="1" i="1" dirty="0" smtClean="0">
                <a:latin typeface="Goudy Old Style"/>
                <a:cs typeface="Goudy Old Style"/>
              </a:rPr>
              <a:t>"</a:t>
            </a:r>
            <a:r>
              <a:rPr lang="en-US" sz="2800" b="1" i="1" dirty="0">
                <a:latin typeface="Goudy Old Style"/>
                <a:cs typeface="Goudy Old Style"/>
              </a:rPr>
              <a:t>Mercury is one of the </a:t>
            </a:r>
            <a:r>
              <a:rPr lang="en-US" sz="2800" b="1" i="1" dirty="0">
                <a:latin typeface="Apple Chancery"/>
                <a:cs typeface="Apple Chancery"/>
              </a:rPr>
              <a:t>top ten chemicals </a:t>
            </a:r>
            <a:r>
              <a:rPr lang="en-US" sz="2800" b="1" i="1" dirty="0">
                <a:latin typeface="Goudy Old Style"/>
                <a:cs typeface="Goudy Old Style"/>
              </a:rPr>
              <a:t>of major public health concern and is a substance which disperses into and remains in ecosystems for generations, causing severe ill health and intellectual impairment to exposed populations."</a:t>
            </a:r>
          </a:p>
        </p:txBody>
      </p:sp>
      <p:pic>
        <p:nvPicPr>
          <p:cNvPr id="4" name="Picture 3" descr="IJS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9012" y="182079"/>
            <a:ext cx="359092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rom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9248" y="22846"/>
            <a:ext cx="1395595" cy="6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9855" y="22847"/>
            <a:ext cx="974287" cy="69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4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627" y="356121"/>
            <a:ext cx="6575406" cy="649697"/>
          </a:xfrm>
        </p:spPr>
        <p:txBody>
          <a:bodyPr>
            <a:normAutofit/>
          </a:bodyPr>
          <a:lstStyle/>
          <a:p>
            <a:r>
              <a:rPr lang="sl-SI" sz="3000" b="1" dirty="0" smtClean="0">
                <a:solidFill>
                  <a:srgbClr val="002060"/>
                </a:solidFill>
                <a:latin typeface="+mn-lt"/>
              </a:rPr>
              <a:t>Statistical analysis – linear regression</a:t>
            </a:r>
            <a:endParaRPr lang="en-GB" sz="3000" dirty="0">
              <a:solidFill>
                <a:srgbClr val="002060"/>
              </a:solidFill>
              <a:latin typeface="+mn-lt"/>
            </a:endParaRPr>
          </a:p>
        </p:txBody>
      </p:sp>
      <p:sp>
        <p:nvSpPr>
          <p:cNvPr id="3" name="Content Placeholder 2"/>
          <p:cNvSpPr>
            <a:spLocks noGrp="1"/>
          </p:cNvSpPr>
          <p:nvPr>
            <p:ph idx="1"/>
          </p:nvPr>
        </p:nvSpPr>
        <p:spPr>
          <a:xfrm>
            <a:off x="404290" y="1419266"/>
            <a:ext cx="8391662" cy="5072150"/>
          </a:xfrm>
        </p:spPr>
        <p:txBody>
          <a:bodyPr>
            <a:noAutofit/>
          </a:bodyPr>
          <a:lstStyle/>
          <a:p>
            <a:pPr marL="0" indent="0" algn="just">
              <a:buNone/>
            </a:pPr>
            <a:r>
              <a:rPr lang="en-GB" sz="2000" b="1" dirty="0" err="1" smtClean="0">
                <a:solidFill>
                  <a:srgbClr val="002060"/>
                </a:solidFill>
              </a:rPr>
              <a:t>Multivariat</a:t>
            </a:r>
            <a:r>
              <a:rPr lang="sl-SI" sz="2000" b="1" dirty="0">
                <a:solidFill>
                  <a:srgbClr val="002060"/>
                </a:solidFill>
              </a:rPr>
              <a:t>e </a:t>
            </a:r>
            <a:r>
              <a:rPr lang="sl-SI" sz="2000" b="1" dirty="0" err="1">
                <a:solidFill>
                  <a:srgbClr val="002060"/>
                </a:solidFill>
              </a:rPr>
              <a:t>linear</a:t>
            </a:r>
            <a:r>
              <a:rPr lang="sl-SI" sz="2000" b="1" dirty="0">
                <a:solidFill>
                  <a:srgbClr val="002060"/>
                </a:solidFill>
              </a:rPr>
              <a:t> r</a:t>
            </a:r>
            <a:r>
              <a:rPr lang="en-GB" sz="2000" b="1" dirty="0" err="1">
                <a:solidFill>
                  <a:srgbClr val="002060"/>
                </a:solidFill>
              </a:rPr>
              <a:t>egres</a:t>
            </a:r>
            <a:r>
              <a:rPr lang="sl-SI" sz="2000" b="1" dirty="0" err="1">
                <a:solidFill>
                  <a:srgbClr val="002060"/>
                </a:solidFill>
              </a:rPr>
              <a:t>sion</a:t>
            </a:r>
            <a:r>
              <a:rPr lang="sl-SI" sz="2000" b="1" dirty="0">
                <a:solidFill>
                  <a:srgbClr val="002060"/>
                </a:solidFill>
              </a:rPr>
              <a:t>:</a:t>
            </a:r>
          </a:p>
          <a:p>
            <a:pPr lvl="1" algn="just"/>
            <a:r>
              <a:rPr lang="sl-SI" sz="1600" dirty="0"/>
              <a:t>prenatal exposure to Hg (Hg in maternal hair in cord blood)</a:t>
            </a:r>
          </a:p>
          <a:p>
            <a:pPr lvl="1" algn="just"/>
            <a:r>
              <a:rPr lang="sl-SI" sz="1600" dirty="0"/>
              <a:t>Neurodevelopment (</a:t>
            </a:r>
            <a:r>
              <a:rPr lang="sl-SI" sz="1600" dirty="0" smtClean="0"/>
              <a:t>Bayley-III </a:t>
            </a:r>
            <a:r>
              <a:rPr lang="sl-SI" sz="1600" dirty="0"/>
              <a:t>score for the three domains)</a:t>
            </a:r>
          </a:p>
          <a:p>
            <a:pPr lvl="1" algn="just"/>
            <a:r>
              <a:rPr lang="sl-SI" sz="1600" dirty="0"/>
              <a:t>stratified by </a:t>
            </a:r>
            <a:r>
              <a:rPr lang="sl-SI" sz="1600" i="1" dirty="0" smtClean="0"/>
              <a:t>Apoe</a:t>
            </a:r>
            <a:r>
              <a:rPr lang="sl-SI" sz="1600" dirty="0" smtClean="0"/>
              <a:t> genotype</a:t>
            </a:r>
            <a:endParaRPr lang="sl-SI" sz="1600" dirty="0"/>
          </a:p>
          <a:p>
            <a:pPr marL="0" indent="0" algn="just">
              <a:buNone/>
            </a:pPr>
            <a:r>
              <a:rPr lang="sl-SI" sz="2000" b="1" dirty="0">
                <a:solidFill>
                  <a:srgbClr val="002060"/>
                </a:solidFill>
              </a:rPr>
              <a:t> </a:t>
            </a:r>
            <a:r>
              <a:rPr lang="sl-SI" sz="2000" b="1" dirty="0" smtClean="0">
                <a:solidFill>
                  <a:srgbClr val="002060"/>
                </a:solidFill>
              </a:rPr>
              <a:t>        </a:t>
            </a:r>
          </a:p>
          <a:p>
            <a:pPr marL="0" indent="0" algn="just">
              <a:buNone/>
            </a:pPr>
            <a:r>
              <a:rPr lang="sl-SI" sz="2000" b="1" dirty="0" smtClean="0">
                <a:solidFill>
                  <a:srgbClr val="002060"/>
                </a:solidFill>
              </a:rPr>
              <a:t>Covariates</a:t>
            </a:r>
            <a:r>
              <a:rPr lang="sl-SI" sz="2000" b="1" dirty="0">
                <a:solidFill>
                  <a:srgbClr val="002060"/>
                </a:solidFill>
              </a:rPr>
              <a:t>:</a:t>
            </a:r>
          </a:p>
          <a:p>
            <a:pPr lvl="1">
              <a:lnSpc>
                <a:spcPct val="85000"/>
              </a:lnSpc>
              <a:spcBef>
                <a:spcPct val="10000"/>
              </a:spcBef>
            </a:pPr>
            <a:r>
              <a:rPr lang="en-US" altLang="en-US" sz="1600" u="sng" dirty="0"/>
              <a:t>Pregnancy history:</a:t>
            </a:r>
            <a:r>
              <a:rPr lang="en-US" altLang="en-US" sz="1600" dirty="0"/>
              <a:t> mother’s age at </a:t>
            </a:r>
            <a:r>
              <a:rPr lang="en-US" altLang="en-US" sz="1600" dirty="0" smtClean="0"/>
              <a:t>delivery </a:t>
            </a:r>
            <a:r>
              <a:rPr lang="en-US" altLang="en-US" sz="1600" dirty="0"/>
              <a:t>- BMI before pregnancy - weight gain increase - cigarettes smoked throughout the pregnancy - weekly alcohol intake - dental visits and new/replaced dental fillings</a:t>
            </a:r>
          </a:p>
          <a:p>
            <a:pPr lvl="1">
              <a:lnSpc>
                <a:spcPct val="85000"/>
              </a:lnSpc>
              <a:spcBef>
                <a:spcPct val="10000"/>
              </a:spcBef>
            </a:pPr>
            <a:r>
              <a:rPr lang="en-US" altLang="en-US" sz="1600" u="sng" dirty="0"/>
              <a:t>SES:</a:t>
            </a:r>
            <a:r>
              <a:rPr lang="en-US" altLang="en-US" sz="1600" dirty="0"/>
              <a:t> home area (&lt;50, 50-100, &gt;100 m</a:t>
            </a:r>
            <a:r>
              <a:rPr lang="en-US" altLang="en-US" sz="1600" baseline="30000" dirty="0"/>
              <a:t>2</a:t>
            </a:r>
            <a:r>
              <a:rPr lang="en-US" altLang="en-US" sz="1600" dirty="0"/>
              <a:t>) - home ownership - parental education (the higher of the two) - number of children in the family - marital status of the mother at delivery</a:t>
            </a:r>
          </a:p>
          <a:p>
            <a:pPr lvl="1">
              <a:lnSpc>
                <a:spcPct val="85000"/>
              </a:lnSpc>
              <a:spcBef>
                <a:spcPct val="10000"/>
              </a:spcBef>
            </a:pPr>
            <a:r>
              <a:rPr lang="en-US" altLang="en-US" sz="1600" u="sng" dirty="0"/>
              <a:t>Child:</a:t>
            </a:r>
            <a:r>
              <a:rPr lang="en-US" altLang="en-US" sz="1600" dirty="0"/>
              <a:t> sex – birth weight - breastfeeding history (any vs none, duration and exclusiveness up to 4 months) - daycare attendance at 18 months - duration of the intake of fresh and homogenized fish up to 18 </a:t>
            </a:r>
            <a:r>
              <a:rPr lang="en-US" altLang="en-US" sz="1600" dirty="0" smtClean="0"/>
              <a:t>months</a:t>
            </a:r>
            <a:endParaRPr lang="sl-SI" altLang="en-US" sz="1600" dirty="0" smtClean="0"/>
          </a:p>
          <a:p>
            <a:pPr lvl="1">
              <a:lnSpc>
                <a:spcPct val="85000"/>
              </a:lnSpc>
              <a:spcBef>
                <a:spcPct val="10000"/>
              </a:spcBef>
            </a:pPr>
            <a:r>
              <a:rPr lang="sl-SI" sz="1600" dirty="0" smtClean="0"/>
              <a:t>Other metal(loid)s</a:t>
            </a:r>
            <a:endParaRPr lang="sl-SI" sz="2800" dirty="0"/>
          </a:p>
        </p:txBody>
      </p:sp>
      <p:pic>
        <p:nvPicPr>
          <p:cNvPr id="8" name="Picture 2" descr="Crom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422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80237" y="4621150"/>
            <a:ext cx="4563763" cy="2158792"/>
          </a:xfrm>
          <a:prstGeom prst="rect">
            <a:avLst/>
          </a:prstGeom>
        </p:spPr>
      </p:pic>
      <p:graphicFrame>
        <p:nvGraphicFramePr>
          <p:cNvPr id="4" name="Content Placeholder 3"/>
          <p:cNvGraphicFramePr>
            <a:graphicFrameLocks/>
          </p:cNvGraphicFramePr>
          <p:nvPr>
            <p:extLst>
              <p:ext uri="{D42A27DB-BD31-4B8C-83A1-F6EECF244321}">
                <p14:modId xmlns:p14="http://schemas.microsoft.com/office/powerpoint/2010/main" val="1551665023"/>
              </p:ext>
            </p:extLst>
          </p:nvPr>
        </p:nvGraphicFramePr>
        <p:xfrm>
          <a:off x="599234" y="1082478"/>
          <a:ext cx="7893976" cy="1988417"/>
        </p:xfrm>
        <a:graphic>
          <a:graphicData uri="http://schemas.openxmlformats.org/drawingml/2006/table">
            <a:tbl>
              <a:tblPr firstRow="1" firstCol="1" bandRow="1" bandCol="1">
                <a:tableStyleId>{5940675A-B579-460E-94D1-54222C63F5DA}</a:tableStyleId>
              </a:tblPr>
              <a:tblGrid>
                <a:gridCol w="1026386"/>
                <a:gridCol w="342128"/>
                <a:gridCol w="1361614"/>
                <a:gridCol w="1265406"/>
                <a:gridCol w="1265406"/>
                <a:gridCol w="1344494"/>
                <a:gridCol w="1288542"/>
              </a:tblGrid>
              <a:tr h="307354">
                <a:tc>
                  <a:txBody>
                    <a:bodyPr/>
                    <a:lstStyle/>
                    <a:p>
                      <a:pPr algn="ctr">
                        <a:lnSpc>
                          <a:spcPct val="100000"/>
                        </a:lnSpc>
                        <a:spcBef>
                          <a:spcPts val="0"/>
                        </a:spcBef>
                        <a:spcAft>
                          <a:spcPts val="0"/>
                        </a:spcAft>
                      </a:pPr>
                      <a:r>
                        <a:rPr lang="en-GB" sz="1100" dirty="0">
                          <a:solidFill>
                            <a:schemeClr val="tx1"/>
                          </a:solidFill>
                          <a:effectLst/>
                        </a:rPr>
                        <a:t> </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solidFill>
                      <a:schemeClr val="bg1">
                        <a:lumMod val="95000"/>
                      </a:schemeClr>
                    </a:solidFill>
                  </a:tcPr>
                </a:tc>
                <a:tc>
                  <a:txBody>
                    <a:bodyPr/>
                    <a:lstStyle/>
                    <a:p>
                      <a:pPr algn="ctr">
                        <a:lnSpc>
                          <a:spcPct val="100000"/>
                        </a:lnSpc>
                        <a:spcBef>
                          <a:spcPts val="0"/>
                        </a:spcBef>
                        <a:spcAft>
                          <a:spcPts val="0"/>
                        </a:spcAft>
                      </a:pPr>
                      <a:r>
                        <a:rPr lang="en-GB" sz="1100" dirty="0">
                          <a:solidFill>
                            <a:schemeClr val="tx1"/>
                          </a:solidFill>
                          <a:effectLst/>
                        </a:rPr>
                        <a:t> </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solidFill>
                      <a:schemeClr val="bg1">
                        <a:lumMod val="95000"/>
                      </a:schemeClr>
                    </a:solidFill>
                  </a:tcPr>
                </a:tc>
                <a:tc gridSpan="5">
                  <a:txBody>
                    <a:bodyPr/>
                    <a:lstStyle/>
                    <a:p>
                      <a:pPr algn="ctr">
                        <a:lnSpc>
                          <a:spcPct val="100000"/>
                        </a:lnSpc>
                        <a:spcBef>
                          <a:spcPts val="0"/>
                        </a:spcBef>
                        <a:spcAft>
                          <a:spcPts val="0"/>
                        </a:spcAft>
                      </a:pPr>
                      <a:r>
                        <a:rPr lang="sl-SI" sz="1200" b="1" dirty="0" smtClean="0">
                          <a:solidFill>
                            <a:schemeClr val="tx1"/>
                          </a:solidFill>
                          <a:effectLst/>
                        </a:rPr>
                        <a:t>Coeff.</a:t>
                      </a:r>
                      <a:r>
                        <a:rPr lang="sl-SI" sz="1200" b="1" baseline="0" dirty="0" smtClean="0">
                          <a:solidFill>
                            <a:schemeClr val="tx1"/>
                          </a:solidFill>
                          <a:effectLst/>
                        </a:rPr>
                        <a:t> </a:t>
                      </a:r>
                      <a:r>
                        <a:rPr lang="en-GB" sz="1200" b="1" dirty="0" smtClean="0">
                          <a:solidFill>
                            <a:schemeClr val="tx1"/>
                          </a:solidFill>
                          <a:effectLst/>
                        </a:rPr>
                        <a:t>(CI </a:t>
                      </a:r>
                      <a:r>
                        <a:rPr lang="en-GB" sz="1200" b="1" dirty="0">
                          <a:solidFill>
                            <a:schemeClr val="tx1"/>
                          </a:solidFill>
                          <a:effectLst/>
                        </a:rPr>
                        <a:t>95%), p-value, </a:t>
                      </a:r>
                      <a:r>
                        <a:rPr lang="sl-SI" sz="1200" b="1" dirty="0" smtClean="0">
                          <a:solidFill>
                            <a:schemeClr val="tx1"/>
                          </a:solidFill>
                          <a:effectLst/>
                        </a:rPr>
                        <a:t>Bayley vs. </a:t>
                      </a:r>
                      <a:r>
                        <a:rPr lang="en-GB" sz="1200" b="1" dirty="0" smtClean="0">
                          <a:solidFill>
                            <a:schemeClr val="tx1"/>
                          </a:solidFill>
                          <a:effectLst/>
                        </a:rPr>
                        <a:t>total </a:t>
                      </a:r>
                      <a:r>
                        <a:rPr lang="en-GB" sz="1200" b="1" dirty="0">
                          <a:solidFill>
                            <a:schemeClr val="tx1"/>
                          </a:solidFill>
                          <a:effectLst/>
                        </a:rPr>
                        <a:t>Hg in cord blood (ln)</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r>
              <a:tr h="251776">
                <a:tc>
                  <a:txBody>
                    <a:bodyPr/>
                    <a:lstStyle/>
                    <a:p>
                      <a:pPr algn="ctr">
                        <a:lnSpc>
                          <a:spcPct val="100000"/>
                        </a:lnSpc>
                        <a:spcBef>
                          <a:spcPts val="0"/>
                        </a:spcBef>
                        <a:spcAft>
                          <a:spcPts val="0"/>
                        </a:spcAft>
                      </a:pPr>
                      <a:r>
                        <a:rPr lang="en-GB" sz="1200" b="1" dirty="0">
                          <a:solidFill>
                            <a:schemeClr val="tx1"/>
                          </a:solidFill>
                          <a:effectLst/>
                        </a:rPr>
                        <a:t>Subjects</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n</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Cognitive</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Language</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Motor</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Fine motor</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c>
                  <a:txBody>
                    <a:bodyPr/>
                    <a:lstStyle/>
                    <a:p>
                      <a:pPr algn="ctr">
                        <a:lnSpc>
                          <a:spcPct val="100000"/>
                        </a:lnSpc>
                        <a:spcBef>
                          <a:spcPts val="0"/>
                        </a:spcBef>
                        <a:spcAft>
                          <a:spcPts val="0"/>
                        </a:spcAft>
                      </a:pPr>
                      <a:r>
                        <a:rPr lang="en-GB" sz="1200" b="1" dirty="0">
                          <a:solidFill>
                            <a:schemeClr val="tx1"/>
                          </a:solidFill>
                          <a:effectLst/>
                        </a:rPr>
                        <a:t>Gross motor</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solidFill>
                      <a:schemeClr val="bg1">
                        <a:lumMod val="95000"/>
                      </a:schemeClr>
                    </a:solidFill>
                  </a:tcPr>
                </a:tc>
              </a:tr>
              <a:tr h="350497">
                <a:tc>
                  <a:txBody>
                    <a:bodyPr/>
                    <a:lstStyle/>
                    <a:p>
                      <a:pPr algn="ctr">
                        <a:lnSpc>
                          <a:spcPct val="100000"/>
                        </a:lnSpc>
                        <a:spcBef>
                          <a:spcPts val="0"/>
                        </a:spcBef>
                        <a:spcAft>
                          <a:spcPts val="0"/>
                        </a:spcAft>
                      </a:pPr>
                      <a:r>
                        <a:rPr lang="en-GB" sz="1200" b="1" dirty="0">
                          <a:solidFill>
                            <a:schemeClr val="tx1"/>
                          </a:solidFill>
                          <a:effectLst/>
                        </a:rPr>
                        <a:t>All</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283</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-1.41 (-3.47, 0.66), </a:t>
                      </a:r>
                      <a:r>
                        <a:rPr lang="en-GB" sz="1100" dirty="0" smtClean="0">
                          <a:solidFill>
                            <a:schemeClr val="tx1"/>
                          </a:solidFill>
                          <a:effectLst/>
                        </a:rPr>
                        <a:t>0.181</a:t>
                      </a:r>
                      <a:r>
                        <a:rPr lang="en-GB" sz="1100" dirty="0">
                          <a:solidFill>
                            <a:schemeClr val="tx1"/>
                          </a:solidFill>
                          <a:effectLst/>
                        </a:rPr>
                        <a:t> </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a:solidFill>
                            <a:schemeClr val="tx1"/>
                          </a:solidFill>
                          <a:effectLst/>
                        </a:rPr>
                        <a:t>-1.03 (-3.46, 1.40), 0.406</a:t>
                      </a:r>
                      <a:endParaRPr lang="sl-SI" sz="110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-1.16 (-2.76, 0.44), 0.153</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b="1" dirty="0">
                          <a:solidFill>
                            <a:schemeClr val="tx1"/>
                          </a:solidFill>
                          <a:effectLst/>
                        </a:rPr>
                        <a:t>-0.33 (-0.66, -0.01), 0.043</a:t>
                      </a:r>
                      <a:endParaRPr lang="sl-SI" sz="11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-0.10 (-0.41, 0.22), 0.553</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r>
              <a:tr h="350497">
                <a:tc>
                  <a:txBody>
                    <a:bodyPr/>
                    <a:lstStyle/>
                    <a:p>
                      <a:pPr algn="ctr">
                        <a:lnSpc>
                          <a:spcPct val="100000"/>
                        </a:lnSpc>
                        <a:spcBef>
                          <a:spcPts val="0"/>
                        </a:spcBef>
                        <a:spcAft>
                          <a:spcPts val="0"/>
                        </a:spcAft>
                      </a:pPr>
                      <a:r>
                        <a:rPr lang="en-GB" sz="1200" b="1" dirty="0">
                          <a:solidFill>
                            <a:schemeClr val="tx1"/>
                          </a:solidFill>
                          <a:effectLst/>
                        </a:rPr>
                        <a:t>ε</a:t>
                      </a:r>
                      <a:r>
                        <a:rPr lang="sl-SI" sz="1200" b="1" dirty="0">
                          <a:solidFill>
                            <a:schemeClr val="tx1"/>
                          </a:solidFill>
                          <a:effectLst/>
                        </a:rPr>
                        <a:t>2, </a:t>
                      </a:r>
                      <a:r>
                        <a:rPr lang="en-GB" sz="1200" b="1" dirty="0">
                          <a:solidFill>
                            <a:schemeClr val="tx1"/>
                          </a:solidFill>
                          <a:effectLst/>
                        </a:rPr>
                        <a:t>ε</a:t>
                      </a:r>
                      <a:r>
                        <a:rPr lang="sl-SI" sz="1200" b="1" dirty="0">
                          <a:solidFill>
                            <a:schemeClr val="tx1"/>
                          </a:solidFill>
                          <a:effectLst/>
                        </a:rPr>
                        <a:t>3 carriers</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a:solidFill>
                            <a:schemeClr val="tx1"/>
                          </a:solidFill>
                          <a:effectLst/>
                        </a:rPr>
                        <a:t>232</a:t>
                      </a:r>
                      <a:endParaRPr lang="sl-SI" sz="110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-0.49 (-2.76, 1.78), </a:t>
                      </a:r>
                      <a:r>
                        <a:rPr lang="en-GB" sz="1100" dirty="0" smtClean="0">
                          <a:solidFill>
                            <a:schemeClr val="tx1"/>
                          </a:solidFill>
                          <a:effectLst/>
                        </a:rPr>
                        <a:t>0.949</a:t>
                      </a:r>
                      <a:r>
                        <a:rPr lang="en-GB" sz="1100" dirty="0">
                          <a:solidFill>
                            <a:schemeClr val="tx1"/>
                          </a:solidFill>
                          <a:effectLst/>
                        </a:rPr>
                        <a:t> </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-0.59 (-3.42, 2.45), 0.682</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-0.84 (-2.68, 1.00), 0.369</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-0.29 (-0.66, 0.08), 0.122</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-0.06 (-0.41, 0.29), 0.742</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r>
              <a:tr h="384692">
                <a:tc>
                  <a:txBody>
                    <a:bodyPr/>
                    <a:lstStyle/>
                    <a:p>
                      <a:pPr algn="ctr">
                        <a:lnSpc>
                          <a:spcPct val="100000"/>
                        </a:lnSpc>
                        <a:spcBef>
                          <a:spcPts val="0"/>
                        </a:spcBef>
                        <a:spcAft>
                          <a:spcPts val="0"/>
                        </a:spcAft>
                      </a:pPr>
                      <a:r>
                        <a:rPr lang="en-GB" sz="1200" b="1" dirty="0">
                          <a:solidFill>
                            <a:schemeClr val="tx1"/>
                          </a:solidFill>
                          <a:effectLst/>
                        </a:rPr>
                        <a:t>ε</a:t>
                      </a:r>
                      <a:r>
                        <a:rPr lang="sl-SI" sz="1200" b="1" dirty="0">
                          <a:solidFill>
                            <a:schemeClr val="tx1"/>
                          </a:solidFill>
                          <a:effectLst/>
                        </a:rPr>
                        <a:t>4 carriers</a:t>
                      </a:r>
                    </a:p>
                    <a:p>
                      <a:pPr algn="ctr">
                        <a:lnSpc>
                          <a:spcPct val="100000"/>
                        </a:lnSpc>
                        <a:spcBef>
                          <a:spcPts val="0"/>
                        </a:spcBef>
                        <a:spcAft>
                          <a:spcPts val="0"/>
                        </a:spcAft>
                      </a:pPr>
                      <a:r>
                        <a:rPr lang="sl-SI" sz="1200" b="1" dirty="0">
                          <a:solidFill>
                            <a:schemeClr val="tx1"/>
                          </a:solidFill>
                          <a:effectLst/>
                        </a:rPr>
                        <a:t> </a:t>
                      </a:r>
                      <a:endParaRPr lang="sl-SI" sz="12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51</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b="1" dirty="0">
                          <a:solidFill>
                            <a:schemeClr val="tx1"/>
                          </a:solidFill>
                          <a:effectLst/>
                        </a:rPr>
                        <a:t>-5.44 (-10.7, 0.19), 0.043</a:t>
                      </a:r>
                      <a:endParaRPr lang="sl-SI" sz="1100" b="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a:solidFill>
                            <a:schemeClr val="tx1"/>
                          </a:solidFill>
                          <a:effectLst/>
                        </a:rPr>
                        <a:t>-2.61 (-7.41, 2.20), 0.276</a:t>
                      </a:r>
                      <a:endParaRPr lang="sl-SI" sz="110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-2.54 (-5.94, 0.86), 0.139</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-0.51 (-1.16, 0.13), 0.117</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dirty="0">
                          <a:solidFill>
                            <a:schemeClr val="tx1"/>
                          </a:solidFill>
                          <a:effectLst/>
                        </a:rPr>
                        <a:t>-0.26 (-1.09, 0.57), 0.528</a:t>
                      </a:r>
                      <a:endParaRPr lang="sl-SI" sz="1100"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r>
              <a:tr h="343601">
                <a:tc>
                  <a:txBody>
                    <a:bodyPr/>
                    <a:lstStyle/>
                    <a:p>
                      <a:pPr algn="ctr">
                        <a:lnSpc>
                          <a:spcPct val="100000"/>
                        </a:lnSpc>
                        <a:spcBef>
                          <a:spcPts val="0"/>
                        </a:spcBef>
                        <a:spcAft>
                          <a:spcPts val="0"/>
                        </a:spcAft>
                      </a:pPr>
                      <a:r>
                        <a:rPr lang="en-GB" sz="1100" i="1" dirty="0">
                          <a:solidFill>
                            <a:schemeClr val="tx1"/>
                          </a:solidFill>
                          <a:effectLst/>
                        </a:rPr>
                        <a:t>Interaction p* </a:t>
                      </a:r>
                      <a:r>
                        <a:rPr lang="en-GB" sz="1100" i="1" dirty="0" err="1">
                          <a:solidFill>
                            <a:schemeClr val="tx1"/>
                          </a:solidFill>
                          <a:effectLst/>
                        </a:rPr>
                        <a:t>Apoe</a:t>
                      </a:r>
                      <a:r>
                        <a:rPr lang="en-GB" sz="1100" i="1" dirty="0">
                          <a:solidFill>
                            <a:schemeClr val="tx1"/>
                          </a:solidFill>
                          <a:effectLst/>
                        </a:rPr>
                        <a:t> x Hg</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oFill/>
                  </a:tcPr>
                </a:tc>
                <a:tc>
                  <a:txBody>
                    <a:bodyPr/>
                    <a:lstStyle/>
                    <a:p>
                      <a:pPr algn="ctr">
                        <a:lnSpc>
                          <a:spcPct val="100000"/>
                        </a:lnSpc>
                        <a:spcBef>
                          <a:spcPts val="0"/>
                        </a:spcBef>
                        <a:spcAft>
                          <a:spcPts val="0"/>
                        </a:spcAft>
                      </a:pPr>
                      <a:r>
                        <a:rPr lang="en-GB" sz="1100" i="1" dirty="0">
                          <a:solidFill>
                            <a:schemeClr val="tx1"/>
                          </a:solidFill>
                          <a:effectLst/>
                        </a:rPr>
                        <a:t>283</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c>
                  <a:txBody>
                    <a:bodyPr/>
                    <a:lstStyle/>
                    <a:p>
                      <a:pPr algn="ctr">
                        <a:lnSpc>
                          <a:spcPct val="100000"/>
                        </a:lnSpc>
                        <a:spcBef>
                          <a:spcPts val="0"/>
                        </a:spcBef>
                        <a:spcAft>
                          <a:spcPts val="0"/>
                        </a:spcAft>
                      </a:pPr>
                      <a:r>
                        <a:rPr lang="en-GB" sz="1100" b="0" i="1" dirty="0">
                          <a:solidFill>
                            <a:schemeClr val="tx1"/>
                          </a:solidFill>
                          <a:effectLst/>
                        </a:rPr>
                        <a:t>0.052</a:t>
                      </a:r>
                      <a:endParaRPr lang="sl-SI" sz="1100" b="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c>
                  <a:txBody>
                    <a:bodyPr/>
                    <a:lstStyle/>
                    <a:p>
                      <a:pPr algn="ctr">
                        <a:lnSpc>
                          <a:spcPct val="100000"/>
                        </a:lnSpc>
                        <a:spcBef>
                          <a:spcPts val="0"/>
                        </a:spcBef>
                        <a:spcAft>
                          <a:spcPts val="0"/>
                        </a:spcAft>
                      </a:pPr>
                      <a:r>
                        <a:rPr lang="en-GB" sz="1100" i="1" dirty="0">
                          <a:solidFill>
                            <a:schemeClr val="tx1"/>
                          </a:solidFill>
                          <a:effectLst/>
                        </a:rPr>
                        <a:t>0.181</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c>
                  <a:txBody>
                    <a:bodyPr/>
                    <a:lstStyle/>
                    <a:p>
                      <a:pPr algn="ctr">
                        <a:lnSpc>
                          <a:spcPct val="100000"/>
                        </a:lnSpc>
                        <a:spcBef>
                          <a:spcPts val="0"/>
                        </a:spcBef>
                        <a:spcAft>
                          <a:spcPts val="0"/>
                        </a:spcAft>
                      </a:pPr>
                      <a:r>
                        <a:rPr lang="en-GB" sz="1100" i="1" dirty="0">
                          <a:solidFill>
                            <a:schemeClr val="tx1"/>
                          </a:solidFill>
                          <a:effectLst/>
                        </a:rPr>
                        <a:t>0.275</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c>
                  <a:txBody>
                    <a:bodyPr/>
                    <a:lstStyle/>
                    <a:p>
                      <a:pPr algn="ctr">
                        <a:lnSpc>
                          <a:spcPct val="100000"/>
                        </a:lnSpc>
                        <a:spcBef>
                          <a:spcPts val="0"/>
                        </a:spcBef>
                        <a:spcAft>
                          <a:spcPts val="0"/>
                        </a:spcAft>
                      </a:pPr>
                      <a:r>
                        <a:rPr lang="en-GB" sz="1100" i="1" dirty="0">
                          <a:solidFill>
                            <a:schemeClr val="tx1"/>
                          </a:solidFill>
                          <a:effectLst/>
                        </a:rPr>
                        <a:t>0.353</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c>
                  <a:txBody>
                    <a:bodyPr/>
                    <a:lstStyle/>
                    <a:p>
                      <a:pPr algn="ctr">
                        <a:lnSpc>
                          <a:spcPct val="100000"/>
                        </a:lnSpc>
                        <a:spcBef>
                          <a:spcPts val="0"/>
                        </a:spcBef>
                        <a:spcAft>
                          <a:spcPts val="0"/>
                        </a:spcAft>
                      </a:pPr>
                      <a:r>
                        <a:rPr lang="en-GB" sz="1100" i="1" dirty="0">
                          <a:solidFill>
                            <a:schemeClr val="tx1"/>
                          </a:solidFill>
                          <a:effectLst/>
                        </a:rPr>
                        <a:t>0.418</a:t>
                      </a:r>
                      <a:endParaRPr lang="sl-SI" sz="1100" i="1" dirty="0">
                        <a:solidFill>
                          <a:schemeClr val="tx1"/>
                        </a:solidFill>
                        <a:effectLst/>
                        <a:latin typeface="Times New Roman" panose="02020603050405020304" pitchFamily="18" charset="0"/>
                        <a:ea typeface="Times New Roman" panose="02020603050405020304" pitchFamily="18" charset="0"/>
                      </a:endParaRPr>
                    </a:p>
                  </a:txBody>
                  <a:tcPr marL="29789" marR="29789" marT="0" marB="0" anchor="ctr">
                    <a:noFill/>
                  </a:tcPr>
                </a:tc>
              </a:tr>
            </a:tbl>
          </a:graphicData>
        </a:graphic>
      </p:graphicFrame>
      <p:sp>
        <p:nvSpPr>
          <p:cNvPr id="6" name="Rectangle 5"/>
          <p:cNvSpPr/>
          <p:nvPr/>
        </p:nvSpPr>
        <p:spPr>
          <a:xfrm>
            <a:off x="599234" y="3071410"/>
            <a:ext cx="7893976" cy="461665"/>
          </a:xfrm>
          <a:prstGeom prst="rect">
            <a:avLst/>
          </a:prstGeom>
        </p:spPr>
        <p:txBody>
          <a:bodyPr wrap="square">
            <a:spAutoFit/>
          </a:bodyPr>
          <a:lstStyle/>
          <a:p>
            <a:r>
              <a:rPr lang="sl-SI" sz="1200" dirty="0" smtClean="0"/>
              <a:t>The m</a:t>
            </a:r>
            <a:r>
              <a:rPr lang="en-US" sz="1200" dirty="0" err="1" smtClean="0"/>
              <a:t>odel</a:t>
            </a:r>
            <a:r>
              <a:rPr lang="en-US" sz="1200" dirty="0" smtClean="0"/>
              <a:t> </a:t>
            </a:r>
            <a:r>
              <a:rPr lang="sl-SI" sz="1200" dirty="0"/>
              <a:t>i</a:t>
            </a:r>
            <a:r>
              <a:rPr lang="sl-SI" sz="1200" dirty="0" smtClean="0"/>
              <a:t>s </a:t>
            </a:r>
            <a:r>
              <a:rPr lang="en-US" sz="1200" dirty="0" smtClean="0"/>
              <a:t>adjusted </a:t>
            </a:r>
            <a:r>
              <a:rPr lang="en-US" sz="1200" dirty="0"/>
              <a:t>for country</a:t>
            </a:r>
            <a:r>
              <a:rPr lang="sl-SI" sz="1200" dirty="0"/>
              <a:t>,</a:t>
            </a:r>
            <a:r>
              <a:rPr lang="en-US" sz="1200" dirty="0"/>
              <a:t> </a:t>
            </a:r>
            <a:r>
              <a:rPr lang="sl-SI" sz="1200" dirty="0"/>
              <a:t>educational level of parents, child sex, maternal age, maternal </a:t>
            </a:r>
            <a:r>
              <a:rPr lang="sl-SI" sz="1200" dirty="0" smtClean="0"/>
              <a:t>smoking, BMI </a:t>
            </a:r>
            <a:r>
              <a:rPr lang="en-US" sz="1200" dirty="0" smtClean="0"/>
              <a:t>and</a:t>
            </a:r>
            <a:r>
              <a:rPr lang="sl-SI" sz="1200" dirty="0" smtClean="0"/>
              <a:t> Se and Pb levels in cord blood; </a:t>
            </a:r>
            <a:r>
              <a:rPr lang="en-US" sz="1200" dirty="0" smtClean="0"/>
              <a:t>*</a:t>
            </a:r>
            <a:r>
              <a:rPr lang="en-US" sz="1200" dirty="0"/>
              <a:t>p-value for interaction term (</a:t>
            </a:r>
            <a:r>
              <a:rPr lang="en-US" sz="1200" i="1" dirty="0" err="1"/>
              <a:t>Apoe</a:t>
            </a:r>
            <a:r>
              <a:rPr lang="en-US" sz="1200" dirty="0"/>
              <a:t>*Hg) in the models with all subjects.</a:t>
            </a:r>
            <a:endParaRPr lang="sl-SI" sz="1200" dirty="0"/>
          </a:p>
        </p:txBody>
      </p:sp>
      <p:sp>
        <p:nvSpPr>
          <p:cNvPr id="7" name="Title 1"/>
          <p:cNvSpPr>
            <a:spLocks noGrp="1"/>
          </p:cNvSpPr>
          <p:nvPr>
            <p:ph type="title"/>
          </p:nvPr>
        </p:nvSpPr>
        <p:spPr>
          <a:xfrm>
            <a:off x="599234" y="90615"/>
            <a:ext cx="7893976" cy="917599"/>
          </a:xfrm>
        </p:spPr>
        <p:txBody>
          <a:bodyPr>
            <a:noAutofit/>
          </a:bodyPr>
          <a:lstStyle/>
          <a:p>
            <a:pPr algn="ctr"/>
            <a:r>
              <a:rPr lang="sl-SI" sz="2400" b="1" dirty="0">
                <a:solidFill>
                  <a:srgbClr val="002060"/>
                </a:solidFill>
                <a:latin typeface="+mn-lt"/>
              </a:rPr>
              <a:t>Results: </a:t>
            </a:r>
            <a:r>
              <a:rPr lang="sl-SI" sz="2400" b="1" dirty="0" smtClean="0">
                <a:solidFill>
                  <a:srgbClr val="002060"/>
                </a:solidFill>
                <a:latin typeface="+mn-lt"/>
              </a:rPr>
              <a:t>cord blood Hg </a:t>
            </a:r>
            <a:r>
              <a:rPr lang="sl-SI" sz="2400" b="1" dirty="0">
                <a:solidFill>
                  <a:srgbClr val="002060"/>
                </a:solidFill>
                <a:latin typeface="+mn-lt"/>
              </a:rPr>
              <a:t>and </a:t>
            </a:r>
            <a:r>
              <a:rPr lang="sl-SI" sz="2400" b="1" dirty="0" smtClean="0">
                <a:solidFill>
                  <a:srgbClr val="002060"/>
                </a:solidFill>
                <a:latin typeface="+mn-lt"/>
              </a:rPr>
              <a:t>Bayley score,</a:t>
            </a:r>
            <a:br>
              <a:rPr lang="sl-SI" sz="2400" b="1" dirty="0" smtClean="0">
                <a:solidFill>
                  <a:srgbClr val="002060"/>
                </a:solidFill>
                <a:latin typeface="+mn-lt"/>
              </a:rPr>
            </a:br>
            <a:r>
              <a:rPr lang="sl-SI" sz="2400" b="1" i="1" dirty="0" smtClean="0">
                <a:solidFill>
                  <a:srgbClr val="002060"/>
                </a:solidFill>
                <a:latin typeface="+mn-lt"/>
              </a:rPr>
              <a:t>stratified </a:t>
            </a:r>
            <a:r>
              <a:rPr lang="sl-SI" sz="2400" b="1" i="1" dirty="0">
                <a:solidFill>
                  <a:srgbClr val="002060"/>
                </a:solidFill>
                <a:latin typeface="+mn-lt"/>
              </a:rPr>
              <a:t>by the Apoe genotype</a:t>
            </a:r>
          </a:p>
        </p:txBody>
      </p:sp>
      <p:sp>
        <p:nvSpPr>
          <p:cNvPr id="2" name="Rectangle 1"/>
          <p:cNvSpPr/>
          <p:nvPr/>
        </p:nvSpPr>
        <p:spPr>
          <a:xfrm>
            <a:off x="1977081" y="2339545"/>
            <a:ext cx="1359243" cy="37894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p:cNvSpPr/>
          <p:nvPr/>
        </p:nvSpPr>
        <p:spPr>
          <a:xfrm>
            <a:off x="5852984" y="1639237"/>
            <a:ext cx="1359243" cy="34608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TextBox 2"/>
          <p:cNvSpPr txBox="1"/>
          <p:nvPr/>
        </p:nvSpPr>
        <p:spPr>
          <a:xfrm>
            <a:off x="599234" y="3658196"/>
            <a:ext cx="7893976" cy="1169551"/>
          </a:xfrm>
          <a:prstGeom prst="rect">
            <a:avLst/>
          </a:prstGeom>
          <a:noFill/>
        </p:spPr>
        <p:txBody>
          <a:bodyPr wrap="square" rtlCol="0">
            <a:spAutoFit/>
          </a:bodyPr>
          <a:lstStyle/>
          <a:p>
            <a:r>
              <a:rPr lang="sl-SI" sz="1400" dirty="0" smtClean="0"/>
              <a:t>Other associations observed:</a:t>
            </a:r>
          </a:p>
          <a:p>
            <a:pPr marL="285750" indent="-285750">
              <a:buFont typeface="Arial" panose="020B0604020202020204" pitchFamily="34" charset="0"/>
              <a:buChar char="•"/>
            </a:pPr>
            <a:r>
              <a:rPr lang="sl-SI" sz="1400" dirty="0"/>
              <a:t>n</a:t>
            </a:r>
            <a:r>
              <a:rPr lang="sl-SI" sz="1400" dirty="0" smtClean="0"/>
              <a:t>egative association: </a:t>
            </a:r>
            <a:r>
              <a:rPr lang="sl-SI" sz="1400" b="1" dirty="0" smtClean="0"/>
              <a:t>CB-Pb</a:t>
            </a:r>
            <a:r>
              <a:rPr lang="sl-SI" sz="1400" dirty="0" smtClean="0"/>
              <a:t> and </a:t>
            </a:r>
            <a:r>
              <a:rPr lang="sl-SI" sz="1400" b="1" dirty="0" smtClean="0"/>
              <a:t>motor score </a:t>
            </a:r>
            <a:r>
              <a:rPr lang="sl-SI" sz="1400" dirty="0" smtClean="0"/>
              <a:t>in </a:t>
            </a:r>
            <a:r>
              <a:rPr lang="en-GB" sz="1400" dirty="0"/>
              <a:t>ε</a:t>
            </a:r>
            <a:r>
              <a:rPr lang="sl-SI" sz="1400" dirty="0"/>
              <a:t>4 </a:t>
            </a:r>
            <a:r>
              <a:rPr lang="sl-SI" sz="1400" dirty="0" smtClean="0"/>
              <a:t>non-carriers: -3.2 (CI 95%: -6.1, -0.23), p=0.035</a:t>
            </a:r>
          </a:p>
          <a:p>
            <a:pPr marL="285750" indent="-285750">
              <a:buFont typeface="Arial" panose="020B0604020202020204" pitchFamily="34" charset="0"/>
              <a:buChar char="•"/>
            </a:pPr>
            <a:r>
              <a:rPr lang="sl-SI" sz="1400" dirty="0"/>
              <a:t>p</a:t>
            </a:r>
            <a:r>
              <a:rPr lang="sl-SI" sz="1400" dirty="0" smtClean="0"/>
              <a:t>ositive association: </a:t>
            </a:r>
            <a:r>
              <a:rPr lang="sl-SI" sz="1400" b="1" dirty="0" smtClean="0"/>
              <a:t>CB-Se</a:t>
            </a:r>
            <a:r>
              <a:rPr lang="sl-SI" sz="1400" dirty="0" smtClean="0"/>
              <a:t> (serum) and </a:t>
            </a:r>
            <a:r>
              <a:rPr lang="sl-SI" sz="1400" b="1" dirty="0" smtClean="0"/>
              <a:t>language</a:t>
            </a:r>
            <a:r>
              <a:rPr lang="sl-SI" sz="1400" dirty="0" smtClean="0"/>
              <a:t> in All: 7.6 (CI 95%: -1.3, 16.6), p=0.094</a:t>
            </a:r>
          </a:p>
          <a:p>
            <a:pPr marL="285750" indent="-285750">
              <a:buFont typeface="Arial" panose="020B0604020202020204" pitchFamily="34" charset="0"/>
              <a:buChar char="•"/>
            </a:pPr>
            <a:r>
              <a:rPr lang="sl-SI" sz="1400" dirty="0" smtClean="0"/>
              <a:t>Higher language scores in girls, All: 7.6 (CI 95%: 3.45, 10.6), p&lt;0.001 </a:t>
            </a:r>
          </a:p>
          <a:p>
            <a:r>
              <a:rPr lang="sl-SI" sz="1400" dirty="0" smtClean="0"/>
              <a:t> </a:t>
            </a:r>
            <a:endParaRPr lang="sl-SI" sz="1400" dirty="0"/>
          </a:p>
        </p:txBody>
      </p:sp>
      <p:pic>
        <p:nvPicPr>
          <p:cNvPr id="9" name="Picture 2" descr="Crom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11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6"/>
          <p:cNvSpPr>
            <a:spLocks noChangeShapeType="1"/>
          </p:cNvSpPr>
          <p:nvPr/>
        </p:nvSpPr>
        <p:spPr bwMode="auto">
          <a:xfrm>
            <a:off x="360487" y="2389860"/>
            <a:ext cx="1471613"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35" name="Text Box 7"/>
          <p:cNvSpPr txBox="1">
            <a:spLocks noChangeArrowheads="1"/>
          </p:cNvSpPr>
          <p:nvPr/>
        </p:nvSpPr>
        <p:spPr bwMode="auto">
          <a:xfrm>
            <a:off x="703387" y="2133875"/>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3</a:t>
            </a:r>
            <a:endParaRPr lang="sl-SI" sz="825">
              <a:latin typeface="Times New Roman" charset="0"/>
            </a:endParaRPr>
          </a:p>
        </p:txBody>
      </p:sp>
      <p:sp>
        <p:nvSpPr>
          <p:cNvPr id="18436" name="Text Box 8"/>
          <p:cNvSpPr txBox="1">
            <a:spLocks noChangeArrowheads="1"/>
          </p:cNvSpPr>
          <p:nvPr/>
        </p:nvSpPr>
        <p:spPr bwMode="auto">
          <a:xfrm>
            <a:off x="1162986" y="2133875"/>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6</a:t>
            </a:r>
            <a:endParaRPr lang="sl-SI" sz="825">
              <a:latin typeface="Times New Roman" charset="0"/>
            </a:endParaRPr>
          </a:p>
        </p:txBody>
      </p:sp>
      <p:sp>
        <p:nvSpPr>
          <p:cNvPr id="18437" name="Text Box 9"/>
          <p:cNvSpPr txBox="1">
            <a:spLocks noChangeArrowheads="1"/>
          </p:cNvSpPr>
          <p:nvPr/>
        </p:nvSpPr>
        <p:spPr bwMode="auto">
          <a:xfrm>
            <a:off x="1552868" y="2133877"/>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9</a:t>
            </a:r>
            <a:endParaRPr lang="sl-SI" sz="825" dirty="0">
              <a:latin typeface="Times New Roman" charset="0"/>
            </a:endParaRPr>
          </a:p>
        </p:txBody>
      </p:sp>
      <p:sp>
        <p:nvSpPr>
          <p:cNvPr id="18438" name="Text Box 10"/>
          <p:cNvSpPr txBox="1">
            <a:spLocks noChangeArrowheads="1"/>
          </p:cNvSpPr>
          <p:nvPr/>
        </p:nvSpPr>
        <p:spPr bwMode="auto">
          <a:xfrm>
            <a:off x="214294" y="2007272"/>
            <a:ext cx="586626"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Months</a:t>
            </a:r>
            <a:endParaRPr lang="sl-SI" sz="825" dirty="0">
              <a:latin typeface="Times New Roman" charset="0"/>
            </a:endParaRPr>
          </a:p>
        </p:txBody>
      </p:sp>
      <p:sp>
        <p:nvSpPr>
          <p:cNvPr id="18439" name="Text Box 11"/>
          <p:cNvSpPr txBox="1">
            <a:spLocks noChangeArrowheads="1"/>
          </p:cNvSpPr>
          <p:nvPr/>
        </p:nvSpPr>
        <p:spPr bwMode="auto">
          <a:xfrm>
            <a:off x="360486" y="2476775"/>
            <a:ext cx="85725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50" b="1">
                <a:latin typeface="Times New Roman" charset="0"/>
              </a:rPr>
              <a:t>Pregnancy</a:t>
            </a:r>
            <a:endParaRPr lang="sl-SI" sz="825">
              <a:latin typeface="Times New Roman" charset="0"/>
            </a:endParaRPr>
          </a:p>
        </p:txBody>
      </p:sp>
      <p:sp>
        <p:nvSpPr>
          <p:cNvPr id="18440" name="Text Box 13"/>
          <p:cNvSpPr txBox="1">
            <a:spLocks noChangeArrowheads="1"/>
          </p:cNvSpPr>
          <p:nvPr/>
        </p:nvSpPr>
        <p:spPr bwMode="auto">
          <a:xfrm>
            <a:off x="1389186" y="1533800"/>
            <a:ext cx="68580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a:latin typeface="Times New Roman" charset="0"/>
              </a:rPr>
              <a:t>Delivery</a:t>
            </a:r>
            <a:endParaRPr lang="sl-SI" sz="825">
              <a:latin typeface="Times New Roman" charset="0"/>
            </a:endParaRPr>
          </a:p>
        </p:txBody>
      </p:sp>
      <p:sp>
        <p:nvSpPr>
          <p:cNvPr id="18441" name="Text Box 14"/>
          <p:cNvSpPr txBox="1">
            <a:spLocks noChangeArrowheads="1"/>
          </p:cNvSpPr>
          <p:nvPr/>
        </p:nvSpPr>
        <p:spPr bwMode="auto">
          <a:xfrm>
            <a:off x="1302273" y="2539001"/>
            <a:ext cx="858440" cy="652463"/>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a:latin typeface="Times New Roman" charset="0"/>
              </a:rPr>
              <a:t>Sampling:</a:t>
            </a:r>
          </a:p>
          <a:p>
            <a:pPr eaLnBrk="1" hangingPunct="1"/>
            <a:r>
              <a:rPr lang="en-US" sz="900" b="1" dirty="0">
                <a:solidFill>
                  <a:srgbClr val="FF6600"/>
                </a:solidFill>
                <a:latin typeface="Times New Roman" charset="0"/>
              </a:rPr>
              <a:t>HAIR</a:t>
            </a:r>
          </a:p>
          <a:p>
            <a:pPr eaLnBrk="1" hangingPunct="1"/>
            <a:r>
              <a:rPr lang="en-US" sz="900" b="1" dirty="0">
                <a:solidFill>
                  <a:srgbClr val="FF6600"/>
                </a:solidFill>
                <a:latin typeface="Times New Roman" charset="0"/>
              </a:rPr>
              <a:t>BLOOD</a:t>
            </a:r>
          </a:p>
          <a:p>
            <a:pPr eaLnBrk="1" hangingPunct="1"/>
            <a:r>
              <a:rPr lang="en-US" sz="900" b="1" dirty="0">
                <a:solidFill>
                  <a:srgbClr val="FF6600"/>
                </a:solidFill>
                <a:latin typeface="Times New Roman" charset="0"/>
              </a:rPr>
              <a:t>URINE</a:t>
            </a:r>
            <a:endParaRPr lang="sl-SI" sz="825" dirty="0">
              <a:solidFill>
                <a:srgbClr val="FF6600"/>
              </a:solidFill>
              <a:latin typeface="Times New Roman" charset="0"/>
            </a:endParaRPr>
          </a:p>
        </p:txBody>
      </p:sp>
      <p:sp>
        <p:nvSpPr>
          <p:cNvPr id="18442" name="Text Box 15"/>
          <p:cNvSpPr txBox="1">
            <a:spLocks noChangeArrowheads="1"/>
          </p:cNvSpPr>
          <p:nvPr/>
        </p:nvSpPr>
        <p:spPr bwMode="auto">
          <a:xfrm>
            <a:off x="2160712" y="1790975"/>
            <a:ext cx="1628775" cy="342900"/>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Questionnaire: DETAILED</a:t>
            </a:r>
          </a:p>
          <a:p>
            <a:pPr eaLnBrk="1" hangingPunct="1"/>
            <a:r>
              <a:rPr lang="sl-SI" sz="900" b="1" dirty="0">
                <a:latin typeface="Times New Roman" charset="0"/>
              </a:rPr>
              <a:t>Sampling: </a:t>
            </a:r>
            <a:r>
              <a:rPr lang="sl-SI" sz="900" b="1" dirty="0">
                <a:solidFill>
                  <a:srgbClr val="FF6600"/>
                </a:solidFill>
                <a:latin typeface="Times New Roman" charset="0"/>
              </a:rPr>
              <a:t>MILK</a:t>
            </a:r>
            <a:endParaRPr lang="sl-SI" sz="825" dirty="0">
              <a:solidFill>
                <a:srgbClr val="FF6600"/>
              </a:solidFill>
              <a:latin typeface="Times New Roman" charset="0"/>
            </a:endParaRPr>
          </a:p>
        </p:txBody>
      </p:sp>
      <p:sp>
        <p:nvSpPr>
          <p:cNvPr id="18443" name="Line 16"/>
          <p:cNvSpPr>
            <a:spLocks noChangeShapeType="1"/>
          </p:cNvSpPr>
          <p:nvPr/>
        </p:nvSpPr>
        <p:spPr bwMode="auto">
          <a:xfrm flipH="1">
            <a:off x="1732086" y="2133875"/>
            <a:ext cx="342900" cy="17145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44" name="Line 17"/>
          <p:cNvSpPr>
            <a:spLocks noChangeShapeType="1"/>
          </p:cNvSpPr>
          <p:nvPr/>
        </p:nvSpPr>
        <p:spPr bwMode="auto">
          <a:xfrm>
            <a:off x="1646361" y="1790975"/>
            <a:ext cx="0" cy="342900"/>
          </a:xfrm>
          <a:prstGeom prst="line">
            <a:avLst/>
          </a:prstGeom>
          <a:noFill/>
          <a:ln w="38100" cap="rnd">
            <a:solidFill>
              <a:srgbClr val="CC99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45" name="Line 18"/>
          <p:cNvSpPr>
            <a:spLocks noChangeShapeType="1"/>
          </p:cNvSpPr>
          <p:nvPr/>
        </p:nvSpPr>
        <p:spPr bwMode="auto">
          <a:xfrm>
            <a:off x="1688501" y="3435786"/>
            <a:ext cx="740568" cy="23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6" name="Line 19"/>
          <p:cNvSpPr>
            <a:spLocks noChangeShapeType="1"/>
          </p:cNvSpPr>
          <p:nvPr/>
        </p:nvSpPr>
        <p:spPr bwMode="auto">
          <a:xfrm flipV="1">
            <a:off x="2448993" y="3350058"/>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7" name="Line 20"/>
          <p:cNvSpPr>
            <a:spLocks noChangeShapeType="1"/>
          </p:cNvSpPr>
          <p:nvPr/>
        </p:nvSpPr>
        <p:spPr bwMode="auto">
          <a:xfrm>
            <a:off x="2620443" y="3350058"/>
            <a:ext cx="85725" cy="17145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8" name="Line 21"/>
          <p:cNvSpPr>
            <a:spLocks noChangeShapeType="1"/>
          </p:cNvSpPr>
          <p:nvPr/>
        </p:nvSpPr>
        <p:spPr bwMode="auto">
          <a:xfrm flipV="1">
            <a:off x="2706168" y="3435783"/>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49" name="Text Box 22"/>
          <p:cNvSpPr txBox="1">
            <a:spLocks noChangeArrowheads="1"/>
          </p:cNvSpPr>
          <p:nvPr/>
        </p:nvSpPr>
        <p:spPr bwMode="auto">
          <a:xfrm>
            <a:off x="4346275" y="3323981"/>
            <a:ext cx="55760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Months</a:t>
            </a:r>
            <a:endParaRPr lang="sl-SI" sz="825" dirty="0">
              <a:latin typeface="Times New Roman" charset="0"/>
            </a:endParaRPr>
          </a:p>
        </p:txBody>
      </p:sp>
      <p:sp>
        <p:nvSpPr>
          <p:cNvPr id="18450" name="Text Box 23"/>
          <p:cNvSpPr txBox="1">
            <a:spLocks noChangeArrowheads="1"/>
          </p:cNvSpPr>
          <p:nvPr/>
        </p:nvSpPr>
        <p:spPr bwMode="auto">
          <a:xfrm>
            <a:off x="3589503" y="3161560"/>
            <a:ext cx="334347" cy="1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18</a:t>
            </a:r>
          </a:p>
        </p:txBody>
      </p:sp>
      <p:sp>
        <p:nvSpPr>
          <p:cNvPr id="18451" name="Text Box 24"/>
          <p:cNvSpPr txBox="1">
            <a:spLocks noChangeArrowheads="1"/>
          </p:cNvSpPr>
          <p:nvPr/>
        </p:nvSpPr>
        <p:spPr bwMode="auto">
          <a:xfrm>
            <a:off x="2264706" y="2942012"/>
            <a:ext cx="685800" cy="25717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dirty="0">
                <a:latin typeface="Times New Roman" charset="0"/>
              </a:rPr>
              <a:t>Child</a:t>
            </a:r>
            <a:endParaRPr lang="sl-SI" sz="825" dirty="0">
              <a:latin typeface="Times New Roman" charset="0"/>
            </a:endParaRPr>
          </a:p>
        </p:txBody>
      </p:sp>
      <p:sp>
        <p:nvSpPr>
          <p:cNvPr id="18452" name="Text Box 25"/>
          <p:cNvSpPr txBox="1">
            <a:spLocks noChangeArrowheads="1"/>
          </p:cNvSpPr>
          <p:nvPr/>
        </p:nvSpPr>
        <p:spPr bwMode="auto">
          <a:xfrm>
            <a:off x="1081512" y="3686272"/>
            <a:ext cx="1359694" cy="502016"/>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Clinical examination</a:t>
            </a:r>
          </a:p>
          <a:p>
            <a:pPr eaLnBrk="1" hangingPunct="1"/>
            <a:r>
              <a:rPr lang="sl-SI" sz="900" b="1" dirty="0">
                <a:latin typeface="Times New Roman" charset="0"/>
              </a:rPr>
              <a:t>Sampling: </a:t>
            </a:r>
          </a:p>
          <a:p>
            <a:pPr eaLnBrk="1" hangingPunct="1"/>
            <a:r>
              <a:rPr lang="sl-SI" sz="900" b="1" dirty="0">
                <a:solidFill>
                  <a:srgbClr val="FF6600"/>
                </a:solidFill>
                <a:latin typeface="Times New Roman" charset="0"/>
              </a:rPr>
              <a:t>CORD BLOOD</a:t>
            </a:r>
            <a:endParaRPr lang="sl-SI" sz="900" b="1" dirty="0">
              <a:latin typeface="Times New Roman" charset="0"/>
            </a:endParaRPr>
          </a:p>
          <a:p>
            <a:pPr eaLnBrk="1" hangingPunct="1"/>
            <a:endParaRPr lang="sl-SI" sz="900" b="1" dirty="0">
              <a:latin typeface="Times New Roman" charset="0"/>
            </a:endParaRPr>
          </a:p>
        </p:txBody>
      </p:sp>
      <p:sp>
        <p:nvSpPr>
          <p:cNvPr id="18453" name="Text Box 26"/>
          <p:cNvSpPr txBox="1">
            <a:spLocks noChangeArrowheads="1"/>
          </p:cNvSpPr>
          <p:nvPr/>
        </p:nvSpPr>
        <p:spPr bwMode="auto">
          <a:xfrm>
            <a:off x="3256006" y="3692958"/>
            <a:ext cx="942975" cy="238977"/>
          </a:xfrm>
          <a:prstGeom prst="rect">
            <a:avLst/>
          </a:prstGeom>
          <a:solidFill>
            <a:schemeClr val="accent6">
              <a:lumMod val="40000"/>
              <a:lumOff val="60000"/>
            </a:schemeClr>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1000" b="1" dirty="0">
                <a:latin typeface="Times New Roman" charset="0"/>
              </a:rPr>
              <a:t>BAYLEY </a:t>
            </a:r>
            <a:r>
              <a:rPr lang="sl-SI" sz="1000" b="1" dirty="0" smtClean="0">
                <a:latin typeface="Times New Roman" charset="0"/>
              </a:rPr>
              <a:t>test</a:t>
            </a:r>
            <a:endParaRPr lang="sl-SI" sz="1000" b="1" dirty="0">
              <a:latin typeface="Times New Roman" charset="0"/>
            </a:endParaRPr>
          </a:p>
        </p:txBody>
      </p:sp>
      <p:sp>
        <p:nvSpPr>
          <p:cNvPr id="18454" name="Line 27"/>
          <p:cNvSpPr>
            <a:spLocks noChangeShapeType="1"/>
          </p:cNvSpPr>
          <p:nvPr/>
        </p:nvSpPr>
        <p:spPr bwMode="auto">
          <a:xfrm flipV="1">
            <a:off x="1688499" y="3435783"/>
            <a:ext cx="0" cy="257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5" name="Line 28"/>
          <p:cNvSpPr>
            <a:spLocks noChangeShapeType="1"/>
          </p:cNvSpPr>
          <p:nvPr/>
        </p:nvSpPr>
        <p:spPr bwMode="auto">
          <a:xfrm flipV="1">
            <a:off x="3730307" y="3435783"/>
            <a:ext cx="0" cy="257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6" name="Line 30"/>
          <p:cNvSpPr>
            <a:spLocks noChangeShapeType="1"/>
          </p:cNvSpPr>
          <p:nvPr/>
        </p:nvSpPr>
        <p:spPr bwMode="auto">
          <a:xfrm flipV="1">
            <a:off x="5305106" y="3446530"/>
            <a:ext cx="1509464" cy="868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57" name="Line 31"/>
          <p:cNvSpPr>
            <a:spLocks noChangeShapeType="1"/>
          </p:cNvSpPr>
          <p:nvPr/>
        </p:nvSpPr>
        <p:spPr bwMode="auto">
          <a:xfrm flipV="1">
            <a:off x="4829909" y="3345676"/>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58" name="Line 32"/>
          <p:cNvSpPr>
            <a:spLocks noChangeShapeType="1"/>
          </p:cNvSpPr>
          <p:nvPr/>
        </p:nvSpPr>
        <p:spPr bwMode="auto">
          <a:xfrm>
            <a:off x="5001359" y="3345676"/>
            <a:ext cx="85725" cy="17145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59" name="Line 33"/>
          <p:cNvSpPr>
            <a:spLocks noChangeShapeType="1"/>
          </p:cNvSpPr>
          <p:nvPr/>
        </p:nvSpPr>
        <p:spPr bwMode="auto">
          <a:xfrm flipV="1">
            <a:off x="5117972" y="3431401"/>
            <a:ext cx="171450" cy="85725"/>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60" name="Line 34"/>
          <p:cNvSpPr>
            <a:spLocks noChangeShapeType="1"/>
          </p:cNvSpPr>
          <p:nvPr/>
        </p:nvSpPr>
        <p:spPr bwMode="auto">
          <a:xfrm>
            <a:off x="5921073" y="3360805"/>
            <a:ext cx="0" cy="8572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8461" name="Text Box 35"/>
          <p:cNvSpPr txBox="1">
            <a:spLocks noChangeArrowheads="1"/>
          </p:cNvSpPr>
          <p:nvPr/>
        </p:nvSpPr>
        <p:spPr bwMode="auto">
          <a:xfrm>
            <a:off x="5519844" y="3125499"/>
            <a:ext cx="652600" cy="2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smtClean="0">
                <a:latin typeface="Times New Roman" charset="0"/>
              </a:rPr>
              <a:t>6-8 </a:t>
            </a:r>
            <a:r>
              <a:rPr lang="sl-SI" sz="900" dirty="0">
                <a:latin typeface="Times New Roman" charset="0"/>
              </a:rPr>
              <a:t>years</a:t>
            </a:r>
          </a:p>
        </p:txBody>
      </p:sp>
      <p:sp>
        <p:nvSpPr>
          <p:cNvPr id="18462" name="Text Box 36"/>
          <p:cNvSpPr txBox="1">
            <a:spLocks noChangeArrowheads="1"/>
          </p:cNvSpPr>
          <p:nvPr/>
        </p:nvSpPr>
        <p:spPr bwMode="auto">
          <a:xfrm>
            <a:off x="5547918" y="3690517"/>
            <a:ext cx="735806" cy="226776"/>
          </a:xfrm>
          <a:prstGeom prst="rect">
            <a:avLst/>
          </a:prstGeom>
          <a:solidFill>
            <a:schemeClr val="accent6">
              <a:lumMod val="40000"/>
              <a:lumOff val="60000"/>
            </a:schemeClr>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sl-SI" sz="1050" b="1" dirty="0">
                <a:latin typeface="Times New Roman" charset="0"/>
              </a:rPr>
              <a:t>WISC IV</a:t>
            </a:r>
          </a:p>
        </p:txBody>
      </p:sp>
      <p:sp>
        <p:nvSpPr>
          <p:cNvPr id="18463" name="Line 37"/>
          <p:cNvSpPr>
            <a:spLocks noChangeShapeType="1"/>
          </p:cNvSpPr>
          <p:nvPr/>
        </p:nvSpPr>
        <p:spPr bwMode="auto">
          <a:xfrm flipV="1">
            <a:off x="5921073" y="3462465"/>
            <a:ext cx="0" cy="22380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4" name="Line 38"/>
          <p:cNvSpPr>
            <a:spLocks noChangeShapeType="1"/>
          </p:cNvSpPr>
          <p:nvPr/>
        </p:nvSpPr>
        <p:spPr bwMode="auto">
          <a:xfrm>
            <a:off x="2880519" y="3438164"/>
            <a:ext cx="1543966" cy="1581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5" name="Line 39"/>
          <p:cNvSpPr>
            <a:spLocks noChangeShapeType="1"/>
          </p:cNvSpPr>
          <p:nvPr/>
        </p:nvSpPr>
        <p:spPr bwMode="auto">
          <a:xfrm flipH="1" flipV="1">
            <a:off x="1573733" y="2382716"/>
            <a:ext cx="11183" cy="157163"/>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18466" name="Text Box 40"/>
          <p:cNvSpPr txBox="1">
            <a:spLocks noChangeArrowheads="1"/>
          </p:cNvSpPr>
          <p:nvPr/>
        </p:nvSpPr>
        <p:spPr bwMode="auto">
          <a:xfrm>
            <a:off x="251163" y="2024880"/>
            <a:ext cx="2571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dirty="0">
                <a:latin typeface="Times New Roman" charset="0"/>
              </a:rPr>
              <a:t> 0</a:t>
            </a:r>
            <a:endParaRPr lang="sl-SI" sz="825" dirty="0">
              <a:latin typeface="Times New Roman" charset="0"/>
            </a:endParaRPr>
          </a:p>
        </p:txBody>
      </p:sp>
      <p:sp>
        <p:nvSpPr>
          <p:cNvPr id="18467" name="Text Box 41"/>
          <p:cNvSpPr txBox="1">
            <a:spLocks noChangeArrowheads="1"/>
          </p:cNvSpPr>
          <p:nvPr/>
        </p:nvSpPr>
        <p:spPr bwMode="auto">
          <a:xfrm>
            <a:off x="1584916" y="3167893"/>
            <a:ext cx="2571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a:latin typeface="Times New Roman" charset="0"/>
              </a:rPr>
              <a:t>0</a:t>
            </a:r>
            <a:endParaRPr lang="sl-SI" sz="825">
              <a:latin typeface="Times New Roman" charset="0"/>
            </a:endParaRPr>
          </a:p>
        </p:txBody>
      </p:sp>
      <p:sp>
        <p:nvSpPr>
          <p:cNvPr id="3109" name="Line 42"/>
          <p:cNvSpPr>
            <a:spLocks noChangeShapeType="1"/>
          </p:cNvSpPr>
          <p:nvPr/>
        </p:nvSpPr>
        <p:spPr bwMode="auto">
          <a:xfrm flipV="1">
            <a:off x="369014" y="232913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0" name="Line 43"/>
          <p:cNvSpPr>
            <a:spLocks noChangeShapeType="1"/>
          </p:cNvSpPr>
          <p:nvPr/>
        </p:nvSpPr>
        <p:spPr bwMode="auto">
          <a:xfrm flipV="1">
            <a:off x="1628502" y="232913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1" name="Line 44"/>
          <p:cNvSpPr>
            <a:spLocks noChangeShapeType="1"/>
          </p:cNvSpPr>
          <p:nvPr/>
        </p:nvSpPr>
        <p:spPr bwMode="auto">
          <a:xfrm flipV="1">
            <a:off x="817686" y="232913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2" name="Line 45"/>
          <p:cNvSpPr>
            <a:spLocks noChangeShapeType="1"/>
          </p:cNvSpPr>
          <p:nvPr/>
        </p:nvSpPr>
        <p:spPr bwMode="auto">
          <a:xfrm flipV="1">
            <a:off x="1249883" y="2329138"/>
            <a:ext cx="0" cy="535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3" name="Line 46"/>
          <p:cNvSpPr>
            <a:spLocks noChangeShapeType="1"/>
          </p:cNvSpPr>
          <p:nvPr/>
        </p:nvSpPr>
        <p:spPr bwMode="auto">
          <a:xfrm flipV="1">
            <a:off x="3739604" y="3329818"/>
            <a:ext cx="0" cy="10834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3114" name="Line 47"/>
          <p:cNvSpPr>
            <a:spLocks noChangeShapeType="1"/>
          </p:cNvSpPr>
          <p:nvPr/>
        </p:nvSpPr>
        <p:spPr bwMode="auto">
          <a:xfrm flipV="1">
            <a:off x="1692071" y="3329818"/>
            <a:ext cx="0" cy="10834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350"/>
          </a:p>
        </p:txBody>
      </p:sp>
      <p:sp>
        <p:nvSpPr>
          <p:cNvPr id="53" name="Text Box 15"/>
          <p:cNvSpPr txBox="1">
            <a:spLocks noChangeArrowheads="1"/>
          </p:cNvSpPr>
          <p:nvPr/>
        </p:nvSpPr>
        <p:spPr bwMode="auto">
          <a:xfrm>
            <a:off x="5455242" y="1794161"/>
            <a:ext cx="1893109" cy="648072"/>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MOTHER</a:t>
            </a:r>
          </a:p>
          <a:p>
            <a:pPr eaLnBrk="1" hangingPunct="1"/>
            <a:r>
              <a:rPr lang="sl-SI" sz="900" b="1" dirty="0">
                <a:latin typeface="Times New Roman" charset="0"/>
              </a:rPr>
              <a:t>Questionnaire: life-style, nutrition</a:t>
            </a:r>
          </a:p>
          <a:p>
            <a:pPr eaLnBrk="1" hangingPunct="1"/>
            <a:r>
              <a:rPr lang="sl-SI" sz="900" b="1" dirty="0">
                <a:latin typeface="Times New Roman" charset="0"/>
              </a:rPr>
              <a:t>Sampling: </a:t>
            </a:r>
            <a:r>
              <a:rPr lang="sl-SI" sz="900" b="1" dirty="0">
                <a:solidFill>
                  <a:srgbClr val="FF6600"/>
                </a:solidFill>
                <a:latin typeface="Times New Roman" charset="0"/>
              </a:rPr>
              <a:t>MATERNAL BLOOD, URINE, HAIR, SALIVA</a:t>
            </a:r>
            <a:endParaRPr lang="sl-SI" sz="825" dirty="0">
              <a:solidFill>
                <a:srgbClr val="FF6600"/>
              </a:solidFill>
              <a:latin typeface="Times New Roman" charset="0"/>
            </a:endParaRPr>
          </a:p>
        </p:txBody>
      </p:sp>
      <p:cxnSp>
        <p:nvCxnSpPr>
          <p:cNvPr id="8" name="Straight Arrow Connector 7"/>
          <p:cNvCxnSpPr/>
          <p:nvPr/>
        </p:nvCxnSpPr>
        <p:spPr>
          <a:xfrm>
            <a:off x="6223511" y="2476775"/>
            <a:ext cx="0" cy="930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 Box 14"/>
          <p:cNvSpPr txBox="1">
            <a:spLocks noChangeArrowheads="1"/>
          </p:cNvSpPr>
          <p:nvPr/>
        </p:nvSpPr>
        <p:spPr bwMode="auto">
          <a:xfrm>
            <a:off x="5553006" y="3969674"/>
            <a:ext cx="730718" cy="887127"/>
          </a:xfrm>
          <a:prstGeom prst="rect">
            <a:avLst/>
          </a:prstGeom>
          <a:solidFill>
            <a:srgbClr val="FFFFFF"/>
          </a:solidFill>
          <a:ln w="28575">
            <a:solidFill>
              <a:srgbClr val="800080"/>
            </a:solidFill>
            <a:miter lim="800000"/>
            <a:headEnd/>
            <a:tailEnd/>
          </a:ln>
        </p:spPr>
        <p:txBody>
          <a:bodyPr/>
          <a:lstStyle>
            <a:lvl1pPr defTabSz="863600" eaLnBrk="0" hangingPunct="0">
              <a:defRPr sz="2400">
                <a:solidFill>
                  <a:schemeClr val="tx1"/>
                </a:solidFill>
                <a:latin typeface="Arial" charset="0"/>
                <a:ea typeface="ＭＳ Ｐゴシック" charset="0"/>
                <a:cs typeface="ＭＳ Ｐゴシック" charset="0"/>
              </a:defRPr>
            </a:lvl1pPr>
            <a:lvl2pPr marL="742950" indent="-285750" defTabSz="863600" eaLnBrk="0" hangingPunct="0">
              <a:defRPr sz="2400">
                <a:solidFill>
                  <a:schemeClr val="tx1"/>
                </a:solidFill>
                <a:latin typeface="Arial" charset="0"/>
                <a:ea typeface="ＭＳ Ｐゴシック" charset="0"/>
              </a:defRPr>
            </a:lvl2pPr>
            <a:lvl3pPr marL="1143000" indent="-228600" defTabSz="863600" eaLnBrk="0" hangingPunct="0">
              <a:defRPr sz="2400">
                <a:solidFill>
                  <a:schemeClr val="tx1"/>
                </a:solidFill>
                <a:latin typeface="Arial" charset="0"/>
                <a:ea typeface="ＭＳ Ｐゴシック" charset="0"/>
              </a:defRPr>
            </a:lvl3pPr>
            <a:lvl4pPr marL="1600200" indent="-228600" defTabSz="863600" eaLnBrk="0" hangingPunct="0">
              <a:defRPr sz="2400">
                <a:solidFill>
                  <a:schemeClr val="tx1"/>
                </a:solidFill>
                <a:latin typeface="Arial" charset="0"/>
                <a:ea typeface="ＭＳ Ｐゴシック" charset="0"/>
              </a:defRPr>
            </a:lvl4pPr>
            <a:lvl5pPr marL="2057400" indent="-228600" defTabSz="863600" eaLnBrk="0" hangingPunct="0">
              <a:defRPr sz="2400">
                <a:solidFill>
                  <a:schemeClr val="tx1"/>
                </a:solidFill>
                <a:latin typeface="Arial" charset="0"/>
                <a:ea typeface="ＭＳ Ｐゴシック" charset="0"/>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l-SI" sz="900" b="1" dirty="0">
                <a:latin typeface="Times New Roman" charset="0"/>
              </a:rPr>
              <a:t>CHILD</a:t>
            </a:r>
          </a:p>
          <a:p>
            <a:pPr eaLnBrk="1" hangingPunct="1"/>
            <a:r>
              <a:rPr lang="en-US" sz="900" b="1" dirty="0">
                <a:latin typeface="Times New Roman" charset="0"/>
              </a:rPr>
              <a:t>Sampling:</a:t>
            </a:r>
          </a:p>
          <a:p>
            <a:pPr eaLnBrk="1" hangingPunct="1"/>
            <a:r>
              <a:rPr lang="en-US" sz="900" b="1" dirty="0">
                <a:solidFill>
                  <a:srgbClr val="FF6600"/>
                </a:solidFill>
                <a:latin typeface="Times New Roman" charset="0"/>
              </a:rPr>
              <a:t>HAIR</a:t>
            </a:r>
          </a:p>
          <a:p>
            <a:pPr eaLnBrk="1" hangingPunct="1"/>
            <a:r>
              <a:rPr lang="en-US" sz="900" b="1" dirty="0">
                <a:solidFill>
                  <a:srgbClr val="FF6600"/>
                </a:solidFill>
                <a:latin typeface="Times New Roman" charset="0"/>
              </a:rPr>
              <a:t>BLOOD</a:t>
            </a:r>
          </a:p>
          <a:p>
            <a:pPr eaLnBrk="1" hangingPunct="1"/>
            <a:r>
              <a:rPr lang="en-US" sz="900" b="1" dirty="0" smtClean="0">
                <a:solidFill>
                  <a:srgbClr val="FF6600"/>
                </a:solidFill>
                <a:latin typeface="Times New Roman" charset="0"/>
              </a:rPr>
              <a:t>URINE</a:t>
            </a:r>
            <a:endParaRPr lang="sl-SI" sz="900" b="1" dirty="0" smtClean="0">
              <a:solidFill>
                <a:srgbClr val="FF6600"/>
              </a:solidFill>
              <a:latin typeface="Times New Roman" charset="0"/>
            </a:endParaRPr>
          </a:p>
          <a:p>
            <a:pPr eaLnBrk="1" hangingPunct="1"/>
            <a:r>
              <a:rPr lang="sl-SI" sz="900" b="1" dirty="0" smtClean="0">
                <a:solidFill>
                  <a:srgbClr val="FF6600"/>
                </a:solidFill>
                <a:latin typeface="Times New Roman" charset="0"/>
              </a:rPr>
              <a:t>SALIVA</a:t>
            </a:r>
            <a:endParaRPr lang="sl-SI" sz="825" dirty="0">
              <a:solidFill>
                <a:srgbClr val="FF6600"/>
              </a:solidFill>
              <a:latin typeface="Times New Roman" charset="0"/>
            </a:endParaRPr>
          </a:p>
        </p:txBody>
      </p:sp>
      <p:cxnSp>
        <p:nvCxnSpPr>
          <p:cNvPr id="18" name="Straight Connector 17"/>
          <p:cNvCxnSpPr/>
          <p:nvPr/>
        </p:nvCxnSpPr>
        <p:spPr>
          <a:xfrm>
            <a:off x="5058054" y="926438"/>
            <a:ext cx="5859" cy="502179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79744" y="5387210"/>
            <a:ext cx="1134349" cy="461665"/>
          </a:xfrm>
          <a:prstGeom prst="rect">
            <a:avLst/>
          </a:prstGeom>
          <a:noFill/>
        </p:spPr>
        <p:txBody>
          <a:bodyPr wrap="none" rtlCol="0">
            <a:spAutoFit/>
          </a:bodyPr>
          <a:lstStyle/>
          <a:p>
            <a:pPr algn="ctr"/>
            <a:r>
              <a:rPr lang="sl-SI" sz="1200" i="1" dirty="0">
                <a:latin typeface="Times New Roman" panose="02020603050405020304" pitchFamily="18" charset="0"/>
                <a:cs typeface="Times New Roman" panose="02020603050405020304" pitchFamily="18" charset="0"/>
              </a:rPr>
              <a:t>Metal exposure</a:t>
            </a:r>
          </a:p>
          <a:p>
            <a:pPr algn="ctr"/>
            <a:r>
              <a:rPr lang="sl-SI" sz="1200" i="1" dirty="0" smtClean="0">
                <a:latin typeface="Times New Roman" panose="02020603050405020304" pitchFamily="18" charset="0"/>
                <a:cs typeface="Times New Roman" panose="02020603050405020304" pitchFamily="18" charset="0"/>
              </a:rPr>
              <a:t>SNPs</a:t>
            </a:r>
            <a:endParaRPr lang="sl-SI" sz="1200" i="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3175003" y="5427281"/>
            <a:ext cx="1344342" cy="276999"/>
          </a:xfrm>
          <a:prstGeom prst="rect">
            <a:avLst/>
          </a:prstGeom>
          <a:noFill/>
        </p:spPr>
        <p:txBody>
          <a:bodyPr wrap="none" rtlCol="0">
            <a:spAutoFit/>
          </a:bodyPr>
          <a:lstStyle/>
          <a:p>
            <a:r>
              <a:rPr lang="sl-SI" sz="1200" i="1" dirty="0">
                <a:latin typeface="Times New Roman" panose="02020603050405020304" pitchFamily="18" charset="0"/>
                <a:cs typeface="Times New Roman" panose="02020603050405020304" pitchFamily="18" charset="0"/>
              </a:rPr>
              <a:t>Neurodevelopment</a:t>
            </a:r>
          </a:p>
        </p:txBody>
      </p:sp>
      <p:cxnSp>
        <p:nvCxnSpPr>
          <p:cNvPr id="25" name="Straight Connector 24"/>
          <p:cNvCxnSpPr/>
          <p:nvPr/>
        </p:nvCxnSpPr>
        <p:spPr>
          <a:xfrm>
            <a:off x="360486" y="5289564"/>
            <a:ext cx="8610520" cy="1364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0486" y="5917351"/>
            <a:ext cx="8610520" cy="3823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419604" y="5420804"/>
            <a:ext cx="1151982" cy="276999"/>
          </a:xfrm>
          <a:prstGeom prst="rect">
            <a:avLst/>
          </a:prstGeom>
          <a:noFill/>
        </p:spPr>
        <p:txBody>
          <a:bodyPr wrap="none" rtlCol="0">
            <a:spAutoFit/>
          </a:bodyPr>
          <a:lstStyle/>
          <a:p>
            <a:pPr algn="ctr"/>
            <a:r>
              <a:rPr lang="sl-SI" sz="1200" i="1" dirty="0" smtClean="0">
                <a:latin typeface="Times New Roman" panose="02020603050405020304" pitchFamily="18" charset="0"/>
                <a:cs typeface="Times New Roman" panose="02020603050405020304" pitchFamily="18" charset="0"/>
              </a:rPr>
              <a:t>Cognitive score</a:t>
            </a:r>
            <a:endParaRPr lang="sl-SI" sz="1200" i="1"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6650298" y="5306269"/>
            <a:ext cx="2487871" cy="646331"/>
          </a:xfrm>
          <a:prstGeom prst="rect">
            <a:avLst/>
          </a:prstGeom>
          <a:noFill/>
        </p:spPr>
        <p:txBody>
          <a:bodyPr wrap="square" rtlCol="0">
            <a:spAutoFit/>
          </a:bodyPr>
          <a:lstStyle/>
          <a:p>
            <a:pPr algn="ctr"/>
            <a:r>
              <a:rPr lang="sl-SI" sz="1200" i="1" dirty="0">
                <a:latin typeface="Times New Roman" panose="02020603050405020304" pitchFamily="18" charset="0"/>
                <a:cs typeface="Times New Roman" panose="02020603050405020304" pitchFamily="18" charset="0"/>
              </a:rPr>
              <a:t>Metals, </a:t>
            </a:r>
            <a:r>
              <a:rPr lang="sl-SI" sz="1200" i="1" dirty="0" smtClean="0">
                <a:latin typeface="Times New Roman" panose="02020603050405020304" pitchFamily="18" charset="0"/>
                <a:cs typeface="Times New Roman" panose="02020603050405020304" pitchFamily="18" charset="0"/>
              </a:rPr>
              <a:t>POPs,</a:t>
            </a:r>
            <a:endParaRPr lang="sl-SI" sz="1200" i="1" dirty="0">
              <a:latin typeface="Times New Roman" panose="02020603050405020304" pitchFamily="18" charset="0"/>
              <a:cs typeface="Times New Roman" panose="02020603050405020304" pitchFamily="18" charset="0"/>
            </a:endParaRPr>
          </a:p>
          <a:p>
            <a:pPr algn="ctr"/>
            <a:r>
              <a:rPr lang="sl-SI" sz="1200" i="1" dirty="0" smtClean="0">
                <a:latin typeface="Times New Roman" panose="02020603050405020304" pitchFamily="18" charset="0"/>
                <a:cs typeface="Times New Roman" panose="02020603050405020304" pitchFamily="18" charset="0"/>
              </a:rPr>
              <a:t>SNPs (targeted +GWAS), epigenetics, metabolomics,</a:t>
            </a:r>
            <a:endParaRPr lang="sl-SI" sz="1200"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60962" y="319868"/>
            <a:ext cx="2082621" cy="523220"/>
          </a:xfrm>
          <a:prstGeom prst="rect">
            <a:avLst/>
          </a:prstGeom>
          <a:noFill/>
        </p:spPr>
        <p:txBody>
          <a:bodyPr wrap="none" rtlCol="0">
            <a:spAutoFit/>
          </a:bodyPr>
          <a:lstStyle/>
          <a:p>
            <a:r>
              <a:rPr lang="sl-SI" sz="2800" b="1" dirty="0">
                <a:solidFill>
                  <a:srgbClr val="002060"/>
                </a:solidFill>
              </a:rPr>
              <a:t>Study design</a:t>
            </a:r>
          </a:p>
        </p:txBody>
      </p:sp>
      <p:pic>
        <p:nvPicPr>
          <p:cNvPr id="58" name="Picture 57"/>
          <p:cNvPicPr>
            <a:picLocks noChangeAspect="1"/>
          </p:cNvPicPr>
          <p:nvPr/>
        </p:nvPicPr>
        <p:blipFill>
          <a:blip r:embed="rId2"/>
          <a:stretch>
            <a:fillRect/>
          </a:stretch>
        </p:blipFill>
        <p:spPr>
          <a:xfrm>
            <a:off x="7650788" y="1723606"/>
            <a:ext cx="1089291" cy="815396"/>
          </a:xfrm>
          <a:prstGeom prst="rect">
            <a:avLst/>
          </a:prstGeom>
        </p:spPr>
      </p:pic>
      <p:pic>
        <p:nvPicPr>
          <p:cNvPr id="59" name="Picture 48" descr="c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4" y="3668266"/>
            <a:ext cx="671133" cy="50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575" y="2570378"/>
            <a:ext cx="961510" cy="764400"/>
          </a:xfrm>
          <a:prstGeom prst="rect">
            <a:avLst/>
          </a:prstGeom>
        </p:spPr>
      </p:pic>
      <p:pic>
        <p:nvPicPr>
          <p:cNvPr id="61"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529" y="3852247"/>
            <a:ext cx="1099550" cy="73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Slika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0529" y="2784766"/>
            <a:ext cx="1117837" cy="77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0443" y="168430"/>
            <a:ext cx="2222601" cy="8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6" name="Picture 2" descr="Crom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8259" y="403642"/>
            <a:ext cx="1183157" cy="5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13035" y="5993709"/>
            <a:ext cx="1365438" cy="646331"/>
          </a:xfrm>
          <a:prstGeom prst="rect">
            <a:avLst/>
          </a:prstGeom>
          <a:noFill/>
        </p:spPr>
        <p:txBody>
          <a:bodyPr wrap="none" rtlCol="0">
            <a:spAutoFit/>
          </a:bodyPr>
          <a:lstStyle/>
          <a:p>
            <a:r>
              <a:rPr lang="sl-SI" b="1" dirty="0" smtClean="0">
                <a:solidFill>
                  <a:srgbClr val="002060"/>
                </a:solidFill>
              </a:rPr>
              <a:t>n=284 (SLO)</a:t>
            </a:r>
          </a:p>
          <a:p>
            <a:r>
              <a:rPr lang="sl-SI" b="1" dirty="0" smtClean="0">
                <a:solidFill>
                  <a:srgbClr val="002060"/>
                </a:solidFill>
              </a:rPr>
              <a:t>n=164 (CRO)</a:t>
            </a:r>
            <a:endParaRPr lang="sl-SI" b="1" dirty="0">
              <a:solidFill>
                <a:srgbClr val="002060"/>
              </a:solidFill>
            </a:endParaRPr>
          </a:p>
        </p:txBody>
      </p:sp>
      <p:sp>
        <p:nvSpPr>
          <p:cNvPr id="67" name="TextBox 66"/>
          <p:cNvSpPr txBox="1"/>
          <p:nvPr/>
        </p:nvSpPr>
        <p:spPr>
          <a:xfrm>
            <a:off x="5420571" y="5997288"/>
            <a:ext cx="2070182" cy="646331"/>
          </a:xfrm>
          <a:prstGeom prst="rect">
            <a:avLst/>
          </a:prstGeom>
          <a:noFill/>
        </p:spPr>
        <p:txBody>
          <a:bodyPr wrap="none" rtlCol="0">
            <a:spAutoFit/>
          </a:bodyPr>
          <a:lstStyle/>
          <a:p>
            <a:r>
              <a:rPr lang="sl-SI" b="1" dirty="0" smtClean="0">
                <a:solidFill>
                  <a:srgbClr val="002060"/>
                </a:solidFill>
              </a:rPr>
              <a:t>n=180 (SLO)</a:t>
            </a:r>
          </a:p>
          <a:p>
            <a:r>
              <a:rPr lang="sl-SI" b="1" dirty="0" smtClean="0">
                <a:solidFill>
                  <a:srgbClr val="002060"/>
                </a:solidFill>
              </a:rPr>
              <a:t>n=</a:t>
            </a:r>
            <a:r>
              <a:rPr lang="sl-SI" b="1" i="1" dirty="0" smtClean="0">
                <a:solidFill>
                  <a:srgbClr val="002060"/>
                </a:solidFill>
              </a:rPr>
              <a:t>in progress </a:t>
            </a:r>
            <a:r>
              <a:rPr lang="sl-SI" b="1" dirty="0" smtClean="0">
                <a:solidFill>
                  <a:srgbClr val="002060"/>
                </a:solidFill>
              </a:rPr>
              <a:t>(CRO)</a:t>
            </a:r>
            <a:endParaRPr lang="sl-SI" b="1" dirty="0">
              <a:solidFill>
                <a:srgbClr val="002060"/>
              </a:solidFill>
            </a:endParaRPr>
          </a:p>
        </p:txBody>
      </p:sp>
      <p:sp>
        <p:nvSpPr>
          <p:cNvPr id="3" name="Oval 2"/>
          <p:cNvSpPr/>
          <p:nvPr/>
        </p:nvSpPr>
        <p:spPr>
          <a:xfrm>
            <a:off x="4846910" y="1226910"/>
            <a:ext cx="2710577" cy="4766799"/>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8890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7"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759" y="1062685"/>
            <a:ext cx="8008494" cy="5362504"/>
          </a:xfrm>
        </p:spPr>
        <p:txBody>
          <a:bodyPr>
            <a:noAutofit/>
          </a:bodyPr>
          <a:lstStyle/>
          <a:p>
            <a:pPr algn="just"/>
            <a:r>
              <a:rPr lang="en-US" altLang="sl-SI" sz="1800" dirty="0"/>
              <a:t>Moderate but significant beneficial effect of fish consumption in pregnancy was observed for cognitive and language development</a:t>
            </a:r>
            <a:r>
              <a:rPr lang="sl-SI" altLang="sl-SI" sz="1800" dirty="0" smtClean="0"/>
              <a:t>!</a:t>
            </a:r>
            <a:endParaRPr lang="it-IT" altLang="sl-SI" sz="1800" dirty="0"/>
          </a:p>
          <a:p>
            <a:pPr algn="just"/>
            <a:r>
              <a:rPr lang="en-US" altLang="sl-SI" sz="1800" dirty="0"/>
              <a:t>Such effect may be due to</a:t>
            </a:r>
            <a:r>
              <a:rPr lang="en-US" altLang="sl-SI" sz="1800" b="1" dirty="0">
                <a:solidFill>
                  <a:srgbClr val="002060"/>
                </a:solidFill>
              </a:rPr>
              <a:t> PUFAs </a:t>
            </a:r>
            <a:r>
              <a:rPr lang="en-US" altLang="sl-SI" sz="1800" dirty="0"/>
              <a:t>contained in fish</a:t>
            </a:r>
            <a:r>
              <a:rPr lang="sl-SI" altLang="sl-SI" sz="1800" dirty="0" smtClean="0"/>
              <a:t>.</a:t>
            </a:r>
            <a:endParaRPr lang="sl-SI" altLang="sl-SI" sz="1800" dirty="0"/>
          </a:p>
          <a:p>
            <a:pPr algn="just">
              <a:spcBef>
                <a:spcPts val="0"/>
              </a:spcBef>
            </a:pPr>
            <a:endParaRPr lang="sl-SI" sz="1800" b="1" dirty="0" smtClean="0">
              <a:solidFill>
                <a:srgbClr val="002060"/>
              </a:solidFill>
            </a:endParaRPr>
          </a:p>
          <a:p>
            <a:pPr algn="just">
              <a:spcBef>
                <a:spcPts val="0"/>
              </a:spcBef>
            </a:pPr>
            <a:r>
              <a:rPr lang="en-US" sz="1800" b="1" dirty="0" smtClean="0">
                <a:solidFill>
                  <a:srgbClr val="002060"/>
                </a:solidFill>
              </a:rPr>
              <a:t>Identification </a:t>
            </a:r>
            <a:r>
              <a:rPr lang="en-US" sz="1800" b="1" dirty="0">
                <a:solidFill>
                  <a:srgbClr val="002060"/>
                </a:solidFill>
              </a:rPr>
              <a:t>of gene variants that are responsible for individual‘s </a:t>
            </a:r>
            <a:r>
              <a:rPr lang="sl-SI" sz="1800" b="1" dirty="0" smtClean="0">
                <a:solidFill>
                  <a:srgbClr val="002060"/>
                </a:solidFill>
              </a:rPr>
              <a:t>is important for risk assessment/prevention</a:t>
            </a:r>
            <a:endParaRPr lang="sl-SI" sz="1800" b="1" dirty="0">
              <a:solidFill>
                <a:srgbClr val="002060"/>
              </a:solidFill>
            </a:endParaRPr>
          </a:p>
          <a:p>
            <a:pPr algn="just">
              <a:spcBef>
                <a:spcPts val="0"/>
              </a:spcBef>
            </a:pPr>
            <a:endParaRPr lang="sl-SI" sz="1800" dirty="0"/>
          </a:p>
          <a:p>
            <a:pPr algn="just">
              <a:spcBef>
                <a:spcPts val="0"/>
              </a:spcBef>
            </a:pPr>
            <a:r>
              <a:rPr lang="en-GB" sz="1800" dirty="0"/>
              <a:t>even low-to-median </a:t>
            </a:r>
            <a:r>
              <a:rPr lang="sl-SI" sz="1800" dirty="0"/>
              <a:t>prenatal </a:t>
            </a:r>
            <a:r>
              <a:rPr lang="en-GB" sz="1800" dirty="0"/>
              <a:t>Hg exposure in children with normal neurodevelopmental outcome </a:t>
            </a:r>
            <a:r>
              <a:rPr lang="sl-SI" sz="1800" dirty="0" smtClean="0"/>
              <a:t>may</a:t>
            </a:r>
            <a:r>
              <a:rPr lang="en-GB" sz="1800" dirty="0" smtClean="0"/>
              <a:t> </a:t>
            </a:r>
            <a:r>
              <a:rPr lang="sl-SI" sz="1800" dirty="0" smtClean="0"/>
              <a:t>be associated with </a:t>
            </a:r>
            <a:r>
              <a:rPr lang="en-GB" sz="1800" dirty="0" smtClean="0"/>
              <a:t>lower </a:t>
            </a:r>
            <a:r>
              <a:rPr lang="en-GB" sz="1800" dirty="0"/>
              <a:t>cognitive and fine motor scores at 18 months of </a:t>
            </a:r>
            <a:r>
              <a:rPr lang="en-GB" sz="1800" dirty="0" smtClean="0"/>
              <a:t>age</a:t>
            </a:r>
            <a:endParaRPr lang="sl-SI" sz="1800" dirty="0" smtClean="0"/>
          </a:p>
          <a:p>
            <a:pPr algn="just">
              <a:spcBef>
                <a:spcPts val="0"/>
              </a:spcBef>
            </a:pPr>
            <a:endParaRPr lang="sl-SI" sz="1800" dirty="0" smtClean="0"/>
          </a:p>
          <a:p>
            <a:pPr algn="just">
              <a:spcBef>
                <a:spcPts val="0"/>
              </a:spcBef>
            </a:pPr>
            <a:r>
              <a:rPr lang="sl-SI" sz="1800" b="1" dirty="0"/>
              <a:t>Mercury speciation</a:t>
            </a:r>
            <a:r>
              <a:rPr lang="sl-SI" sz="1800" dirty="0"/>
              <a:t> in biological samples, to determine what was the extent of inorganic Hg </a:t>
            </a:r>
            <a:r>
              <a:rPr lang="sl-SI" sz="1800" dirty="0" smtClean="0"/>
              <a:t>exposure</a:t>
            </a:r>
          </a:p>
          <a:p>
            <a:pPr algn="just"/>
            <a:r>
              <a:rPr lang="en-US" sz="1800" dirty="0" smtClean="0"/>
              <a:t>Re-evaluation of the obtained results using </a:t>
            </a:r>
            <a:r>
              <a:rPr lang="en-US" sz="1800" b="1" dirty="0" err="1" smtClean="0"/>
              <a:t>Weschler</a:t>
            </a:r>
            <a:r>
              <a:rPr lang="en-US" sz="1800" b="1" dirty="0" smtClean="0"/>
              <a:t> Intelligence assessment (WISC IV) at 6-8 years</a:t>
            </a:r>
            <a:r>
              <a:rPr lang="en-US" sz="1800" dirty="0" smtClean="0"/>
              <a:t> of age with consideration of other </a:t>
            </a:r>
            <a:r>
              <a:rPr lang="sl-SI" sz="1800" b="1" dirty="0" smtClean="0"/>
              <a:t>(epi)genetic changes</a:t>
            </a:r>
            <a:r>
              <a:rPr lang="sl-SI" sz="1800" dirty="0" smtClean="0"/>
              <a:t>,  and deficiency of essential elements</a:t>
            </a:r>
            <a:r>
              <a:rPr lang="en-US" sz="1800" dirty="0" smtClean="0"/>
              <a:t> that can influence </a:t>
            </a:r>
            <a:r>
              <a:rPr lang="sl-SI" sz="1800" dirty="0" smtClean="0"/>
              <a:t>the observed associations</a:t>
            </a:r>
          </a:p>
          <a:p>
            <a:pPr algn="just"/>
            <a:endParaRPr lang="en-US" sz="1800" dirty="0"/>
          </a:p>
        </p:txBody>
      </p:sp>
      <p:pic>
        <p:nvPicPr>
          <p:cNvPr id="4" name="Grafik 84" descr="iStock_000005578990Mediu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4849" y="5483527"/>
            <a:ext cx="1506865" cy="112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9731" y="289897"/>
            <a:ext cx="6738551" cy="584775"/>
          </a:xfrm>
          <a:prstGeom prst="rect">
            <a:avLst/>
          </a:prstGeom>
          <a:noFill/>
        </p:spPr>
        <p:txBody>
          <a:bodyPr wrap="square" rtlCol="0">
            <a:spAutoFit/>
          </a:bodyPr>
          <a:lstStyle/>
          <a:p>
            <a:pPr algn="ctr"/>
            <a:r>
              <a:rPr lang="sl-SI" sz="3200" b="1" dirty="0" smtClean="0">
                <a:solidFill>
                  <a:srgbClr val="002060"/>
                </a:solidFill>
              </a:rPr>
              <a:t>Conclusions and future work</a:t>
            </a:r>
            <a:endParaRPr lang="sl-SI" sz="3200" dirty="0">
              <a:solidFill>
                <a:srgbClr val="002060"/>
              </a:solidFill>
            </a:endParaRPr>
          </a:p>
        </p:txBody>
      </p:sp>
      <p:pic>
        <p:nvPicPr>
          <p:cNvPr id="5" name="Picture 2" descr="Crom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336"/>
            <a:ext cx="1044017" cy="5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610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5" y="4918086"/>
            <a:ext cx="3789254" cy="857250"/>
          </a:xfrm>
        </p:spPr>
        <p:txBody>
          <a:bodyPr/>
          <a:lstStyle/>
          <a:p>
            <a:pPr algn="ctr"/>
            <a:r>
              <a:rPr lang="sl-SI" b="1" dirty="0" err="1" smtClean="0">
                <a:solidFill>
                  <a:srgbClr val="002060"/>
                </a:solidFill>
                <a:latin typeface="+mn-lt"/>
              </a:rPr>
              <a:t>Thank</a:t>
            </a:r>
            <a:r>
              <a:rPr lang="sl-SI" b="1" dirty="0" smtClean="0">
                <a:solidFill>
                  <a:srgbClr val="002060"/>
                </a:solidFill>
                <a:latin typeface="+mn-lt"/>
              </a:rPr>
              <a:t> </a:t>
            </a:r>
            <a:r>
              <a:rPr lang="sl-SI" b="1" dirty="0" err="1" smtClean="0">
                <a:solidFill>
                  <a:srgbClr val="002060"/>
                </a:solidFill>
                <a:latin typeface="+mn-lt"/>
              </a:rPr>
              <a:t>you</a:t>
            </a:r>
            <a:r>
              <a:rPr lang="sl-SI" b="1" dirty="0" smtClean="0">
                <a:solidFill>
                  <a:srgbClr val="002060"/>
                </a:solidFill>
                <a:latin typeface="+mn-lt"/>
              </a:rPr>
              <a:t>!</a:t>
            </a:r>
            <a:endParaRPr lang="sl-SI" b="1" dirty="0">
              <a:solidFill>
                <a:srgbClr val="002060"/>
              </a:solidFill>
              <a:latin typeface="+mn-l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039" y="2945474"/>
            <a:ext cx="2382179" cy="90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Box 2"/>
          <p:cNvSpPr txBox="1"/>
          <p:nvPr/>
        </p:nvSpPr>
        <p:spPr>
          <a:xfrm>
            <a:off x="654722" y="1519439"/>
            <a:ext cx="7004410" cy="923330"/>
          </a:xfrm>
          <a:prstGeom prst="rect">
            <a:avLst/>
          </a:prstGeom>
          <a:noFill/>
        </p:spPr>
        <p:txBody>
          <a:bodyPr wrap="square" rtlCol="0">
            <a:spAutoFit/>
          </a:bodyPr>
          <a:lstStyle/>
          <a:p>
            <a:pPr marL="214313" indent="-214313">
              <a:buFont typeface="Arial" panose="020B0604020202020204" pitchFamily="34" charset="0"/>
              <a:buChar char="•"/>
            </a:pPr>
            <a:r>
              <a:rPr lang="sl-SI" dirty="0"/>
              <a:t>All participating mothers and their children</a:t>
            </a:r>
          </a:p>
          <a:p>
            <a:pPr marL="214313" indent="-214313">
              <a:buFont typeface="Arial" panose="020B0604020202020204" pitchFamily="34" charset="0"/>
              <a:buChar char="•"/>
            </a:pPr>
            <a:r>
              <a:rPr lang="sl-SI" dirty="0" err="1"/>
              <a:t>Financial</a:t>
            </a:r>
            <a:r>
              <a:rPr lang="sl-SI" dirty="0"/>
              <a:t> </a:t>
            </a:r>
            <a:r>
              <a:rPr lang="sl-SI" dirty="0" err="1"/>
              <a:t>support</a:t>
            </a:r>
            <a:r>
              <a:rPr lang="sl-SI" dirty="0"/>
              <a:t>: EU 6. FP PHIME and Slovenian Research Agency (ARRS programe P-0143), CROME-LIFE+</a:t>
            </a:r>
          </a:p>
        </p:txBody>
      </p:sp>
      <p:sp>
        <p:nvSpPr>
          <p:cNvPr id="4" name="TextBox 3"/>
          <p:cNvSpPr txBox="1"/>
          <p:nvPr/>
        </p:nvSpPr>
        <p:spPr>
          <a:xfrm>
            <a:off x="2496604" y="543943"/>
            <a:ext cx="3855736" cy="553998"/>
          </a:xfrm>
          <a:prstGeom prst="rect">
            <a:avLst/>
          </a:prstGeom>
          <a:noFill/>
        </p:spPr>
        <p:txBody>
          <a:bodyPr wrap="none" rtlCol="0">
            <a:spAutoFit/>
          </a:bodyPr>
          <a:lstStyle/>
          <a:p>
            <a:r>
              <a:rPr lang="en-GB" sz="3000" b="1" dirty="0">
                <a:solidFill>
                  <a:srgbClr val="002060"/>
                </a:solidFill>
              </a:rPr>
              <a:t>ACKNOWLEDGEMENT</a:t>
            </a:r>
            <a:r>
              <a:rPr lang="sl-SI" sz="3000" b="1" dirty="0">
                <a:solidFill>
                  <a:srgbClr val="002060"/>
                </a:solidFill>
              </a:rPr>
              <a:t>S</a:t>
            </a:r>
            <a:endParaRPr lang="en-GB" sz="3000" b="1" dirty="0">
              <a:solidFill>
                <a:srgbClr val="002060"/>
              </a:solidFill>
            </a:endParaRPr>
          </a:p>
        </p:txBody>
      </p:sp>
      <p:pic>
        <p:nvPicPr>
          <p:cNvPr id="8" name="Picture 2" descr="Crom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536" y="3021541"/>
            <a:ext cx="1508387" cy="75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693" y="3021542"/>
            <a:ext cx="1053030" cy="75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90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Chrome Life+</a:t>
            </a:r>
            <a:br>
              <a:rPr lang="en-US" smtClean="0"/>
            </a:br>
            <a:r>
              <a:rPr lang="en-US" smtClean="0"/>
              <a:t> </a:t>
            </a:r>
            <a:r>
              <a:rPr lang="en-US" dirty="0" smtClean="0"/>
              <a:t>- Fish advisory for </a:t>
            </a:r>
            <a:r>
              <a:rPr lang="en-US" smtClean="0"/>
              <a:t>the Mediterranean</a:t>
            </a:r>
            <a:endParaRPr lang="en-US" dirty="0"/>
          </a:p>
        </p:txBody>
      </p:sp>
      <p:sp>
        <p:nvSpPr>
          <p:cNvPr id="3" name="Content Placeholder 2"/>
          <p:cNvSpPr>
            <a:spLocks noGrp="1"/>
          </p:cNvSpPr>
          <p:nvPr>
            <p:ph idx="1"/>
          </p:nvPr>
        </p:nvSpPr>
        <p:spPr/>
        <p:txBody>
          <a:bodyPr/>
          <a:lstStyle/>
          <a:p>
            <a:r>
              <a:rPr lang="en-US" dirty="0">
                <a:hlinkClick r:id="rId2"/>
              </a:rPr>
              <a:t>https://www.epa.gov/choose-fish-and-shellfish-wisely/fish-and-shellfish-advisories-and-safe-eating-</a:t>
            </a:r>
            <a:r>
              <a:rPr lang="en-US" dirty="0" smtClean="0">
                <a:hlinkClick r:id="rId2"/>
              </a:rPr>
              <a:t>guidelines</a:t>
            </a:r>
            <a:endParaRPr lang="en-US" dirty="0" smtClean="0"/>
          </a:p>
          <a:p>
            <a:endParaRPr lang="en-US" dirty="0"/>
          </a:p>
          <a:p>
            <a:r>
              <a:rPr lang="en-US" dirty="0">
                <a:hlinkClick r:id="rId3"/>
              </a:rPr>
              <a:t>http://oehha.ca.gov/fish/</a:t>
            </a:r>
            <a:r>
              <a:rPr lang="en-US" dirty="0" smtClean="0">
                <a:hlinkClick r:id="rId3"/>
              </a:rPr>
              <a:t>advisories</a:t>
            </a:r>
            <a:endParaRPr lang="en-US" dirty="0" smtClean="0"/>
          </a:p>
          <a:p>
            <a:endParaRPr lang="en-US" dirty="0"/>
          </a:p>
        </p:txBody>
      </p:sp>
    </p:spTree>
    <p:extLst>
      <p:ext uri="{BB962C8B-B14F-4D97-AF65-F5344CB8AC3E}">
        <p14:creationId xmlns:p14="http://schemas.microsoft.com/office/powerpoint/2010/main" val="2214323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a:p>
        </p:txBody>
      </p:sp>
    </p:spTree>
    <p:extLst>
      <p:ext uri="{BB962C8B-B14F-4D97-AF65-F5344CB8AC3E}">
        <p14:creationId xmlns:p14="http://schemas.microsoft.com/office/powerpoint/2010/main" val="16684537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473" y="4204256"/>
            <a:ext cx="1381283" cy="922007"/>
          </a:xfrm>
          <a:prstGeom prst="rect">
            <a:avLst/>
          </a:prstGeom>
        </p:spPr>
      </p:pic>
      <p:sp>
        <p:nvSpPr>
          <p:cNvPr id="2" name="Title 1"/>
          <p:cNvSpPr>
            <a:spLocks noGrp="1"/>
          </p:cNvSpPr>
          <p:nvPr>
            <p:ph type="title" idx="4294967295"/>
          </p:nvPr>
        </p:nvSpPr>
        <p:spPr>
          <a:xfrm>
            <a:off x="83848" y="137856"/>
            <a:ext cx="6172200" cy="358775"/>
          </a:xfrm>
        </p:spPr>
        <p:txBody>
          <a:bodyPr>
            <a:noAutofit/>
          </a:bodyPr>
          <a:lstStyle/>
          <a:p>
            <a:pPr algn="ctr"/>
            <a:r>
              <a:rPr lang="sl-SI" sz="2800" b="1" dirty="0">
                <a:solidFill>
                  <a:srgbClr val="002060"/>
                </a:solidFill>
                <a:latin typeface="+mn-lt"/>
              </a:rPr>
              <a:t>Why mercury?</a:t>
            </a:r>
            <a:endParaRPr lang="en-GB" sz="2800" b="1" dirty="0">
              <a:solidFill>
                <a:srgbClr val="002060"/>
              </a:solidFill>
              <a:latin typeface="+mn-lt"/>
            </a:endParaRPr>
          </a:p>
        </p:txBody>
      </p:sp>
      <p:pic>
        <p:nvPicPr>
          <p:cNvPr id="4" name="Picture 4" descr="Fig2-LA-01"/>
          <p:cNvPicPr>
            <a:picLocks noChangeAspect="1" noChangeArrowheads="1"/>
          </p:cNvPicPr>
          <p:nvPr/>
        </p:nvPicPr>
        <p:blipFill>
          <a:blip r:embed="rId3" cstate="print"/>
          <a:srcRect/>
          <a:stretch>
            <a:fillRect/>
          </a:stretch>
        </p:blipFill>
        <p:spPr bwMode="auto">
          <a:xfrm>
            <a:off x="327024" y="955522"/>
            <a:ext cx="6537032" cy="4914451"/>
          </a:xfrm>
          <a:prstGeom prst="rect">
            <a:avLst/>
          </a:prstGeom>
          <a:noFill/>
        </p:spPr>
      </p:pic>
      <p:sp>
        <p:nvSpPr>
          <p:cNvPr id="5" name="TextBox 4"/>
          <p:cNvSpPr txBox="1"/>
          <p:nvPr/>
        </p:nvSpPr>
        <p:spPr>
          <a:xfrm>
            <a:off x="327024" y="5869973"/>
            <a:ext cx="1717589" cy="276999"/>
          </a:xfrm>
          <a:prstGeom prst="rect">
            <a:avLst/>
          </a:prstGeom>
          <a:noFill/>
        </p:spPr>
        <p:txBody>
          <a:bodyPr wrap="square" rtlCol="0">
            <a:spAutoFit/>
          </a:bodyPr>
          <a:lstStyle/>
          <a:p>
            <a:r>
              <a:rPr lang="en-US" sz="1200" i="1" dirty="0"/>
              <a:t>Courtesy of Evers, 2013</a:t>
            </a:r>
          </a:p>
        </p:txBody>
      </p:sp>
      <p:sp>
        <p:nvSpPr>
          <p:cNvPr id="3" name="TextBox 2"/>
          <p:cNvSpPr txBox="1"/>
          <p:nvPr/>
        </p:nvSpPr>
        <p:spPr>
          <a:xfrm>
            <a:off x="4039788" y="609311"/>
            <a:ext cx="2952731" cy="300082"/>
          </a:xfrm>
          <a:prstGeom prst="rect">
            <a:avLst/>
          </a:prstGeom>
          <a:noFill/>
        </p:spPr>
        <p:txBody>
          <a:bodyPr wrap="none" rtlCol="0">
            <a:spAutoFit/>
          </a:bodyPr>
          <a:lstStyle/>
          <a:p>
            <a:r>
              <a:rPr lang="sl-SI" sz="1350" dirty="0"/>
              <a:t>Biogeochemical cycling of mercury (Hg)</a:t>
            </a:r>
          </a:p>
        </p:txBody>
      </p:sp>
      <p:sp>
        <p:nvSpPr>
          <p:cNvPr id="6" name="TextBox 5"/>
          <p:cNvSpPr txBox="1"/>
          <p:nvPr/>
        </p:nvSpPr>
        <p:spPr>
          <a:xfrm>
            <a:off x="7018440" y="1389612"/>
            <a:ext cx="520655" cy="369332"/>
          </a:xfrm>
          <a:prstGeom prst="rect">
            <a:avLst/>
          </a:prstGeom>
          <a:solidFill>
            <a:schemeClr val="bg1"/>
          </a:solidFill>
        </p:spPr>
        <p:txBody>
          <a:bodyPr wrap="none" rtlCol="0">
            <a:spAutoFit/>
          </a:bodyPr>
          <a:lstStyle/>
          <a:p>
            <a:r>
              <a:rPr lang="sl-SI" b="1" dirty="0"/>
              <a:t>Hg</a:t>
            </a:r>
            <a:r>
              <a:rPr lang="sl-SI" b="1" baseline="30000" dirty="0"/>
              <a:t>o</a:t>
            </a:r>
          </a:p>
        </p:txBody>
      </p:sp>
      <p:sp>
        <p:nvSpPr>
          <p:cNvPr id="7" name="TextBox 6"/>
          <p:cNvSpPr txBox="1"/>
          <p:nvPr/>
        </p:nvSpPr>
        <p:spPr>
          <a:xfrm>
            <a:off x="7291761" y="3724678"/>
            <a:ext cx="1186106" cy="369332"/>
          </a:xfrm>
          <a:prstGeom prst="rect">
            <a:avLst/>
          </a:prstGeom>
          <a:solidFill>
            <a:schemeClr val="bg1"/>
          </a:solidFill>
        </p:spPr>
        <p:txBody>
          <a:bodyPr wrap="square" rtlCol="0">
            <a:spAutoFit/>
          </a:bodyPr>
          <a:lstStyle/>
          <a:p>
            <a:pPr algn="ctr"/>
            <a:r>
              <a:rPr lang="sl-SI" b="1" dirty="0"/>
              <a:t>CH</a:t>
            </a:r>
            <a:r>
              <a:rPr lang="sl-SI" b="1" baseline="-25000" dirty="0"/>
              <a:t>3</a:t>
            </a:r>
            <a:r>
              <a:rPr lang="sl-SI" b="1" dirty="0"/>
              <a:t>Hg</a:t>
            </a:r>
            <a:r>
              <a:rPr lang="sl-SI" b="1" baseline="30000" dirty="0"/>
              <a:t>+</a:t>
            </a:r>
          </a:p>
        </p:txBody>
      </p:sp>
      <p:sp>
        <p:nvSpPr>
          <p:cNvPr id="8" name="TextBox 7"/>
          <p:cNvSpPr txBox="1"/>
          <p:nvPr/>
        </p:nvSpPr>
        <p:spPr>
          <a:xfrm>
            <a:off x="8275239" y="1389612"/>
            <a:ext cx="595035" cy="369332"/>
          </a:xfrm>
          <a:prstGeom prst="rect">
            <a:avLst/>
          </a:prstGeom>
          <a:solidFill>
            <a:schemeClr val="bg1"/>
          </a:solidFill>
          <a:ln>
            <a:noFill/>
          </a:ln>
        </p:spPr>
        <p:txBody>
          <a:bodyPr wrap="none" rtlCol="0">
            <a:spAutoFit/>
          </a:bodyPr>
          <a:lstStyle/>
          <a:p>
            <a:r>
              <a:rPr lang="sl-SI" b="1" dirty="0"/>
              <a:t>Hg</a:t>
            </a:r>
            <a:r>
              <a:rPr lang="sl-SI" b="1" baseline="30000" dirty="0"/>
              <a:t>2+</a:t>
            </a:r>
          </a:p>
        </p:txBody>
      </p:sp>
      <p:sp>
        <p:nvSpPr>
          <p:cNvPr id="10" name="TextBox 9"/>
          <p:cNvSpPr txBox="1"/>
          <p:nvPr/>
        </p:nvSpPr>
        <p:spPr>
          <a:xfrm>
            <a:off x="7018440" y="955522"/>
            <a:ext cx="2044342" cy="307777"/>
          </a:xfrm>
          <a:prstGeom prst="rect">
            <a:avLst/>
          </a:prstGeom>
          <a:noFill/>
        </p:spPr>
        <p:txBody>
          <a:bodyPr wrap="none" rtlCol="0">
            <a:spAutoFit/>
          </a:bodyPr>
          <a:lstStyle/>
          <a:p>
            <a:r>
              <a:rPr lang="sl-SI" sz="1400" b="1" dirty="0"/>
              <a:t>Main exposure pathways</a:t>
            </a:r>
          </a:p>
        </p:txBody>
      </p:sp>
      <p:sp>
        <p:nvSpPr>
          <p:cNvPr id="14" name="TextBox 13"/>
          <p:cNvSpPr txBox="1"/>
          <p:nvPr/>
        </p:nvSpPr>
        <p:spPr>
          <a:xfrm>
            <a:off x="7232128" y="5200400"/>
            <a:ext cx="1299971" cy="276999"/>
          </a:xfrm>
          <a:prstGeom prst="rect">
            <a:avLst/>
          </a:prstGeom>
          <a:noFill/>
        </p:spPr>
        <p:txBody>
          <a:bodyPr wrap="none" rtlCol="0">
            <a:spAutoFit/>
          </a:bodyPr>
          <a:lstStyle/>
          <a:p>
            <a:r>
              <a:rPr lang="sl-SI" sz="1200" b="1" i="1" dirty="0"/>
              <a:t>Fish consumption</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044" y="2018988"/>
            <a:ext cx="825533" cy="736100"/>
          </a:xfrm>
          <a:prstGeom prst="rect">
            <a:avLst/>
          </a:prstGeom>
        </p:spPr>
      </p:pic>
      <p:sp>
        <p:nvSpPr>
          <p:cNvPr id="13" name="TextBox 12"/>
          <p:cNvSpPr txBox="1"/>
          <p:nvPr/>
        </p:nvSpPr>
        <p:spPr>
          <a:xfrm>
            <a:off x="6992519" y="2867768"/>
            <a:ext cx="1001986" cy="646331"/>
          </a:xfrm>
          <a:prstGeom prst="rect">
            <a:avLst/>
          </a:prstGeom>
          <a:solidFill>
            <a:schemeClr val="bg1"/>
          </a:solidFill>
        </p:spPr>
        <p:txBody>
          <a:bodyPr wrap="square" rtlCol="0">
            <a:spAutoFit/>
          </a:bodyPr>
          <a:lstStyle/>
          <a:p>
            <a:pPr algn="ctr"/>
            <a:r>
              <a:rPr lang="sl-SI" sz="1200" i="1" dirty="0"/>
              <a:t>Dental amalgams</a:t>
            </a:r>
          </a:p>
          <a:p>
            <a:pPr algn="ctr"/>
            <a:endParaRPr lang="sl-SI" sz="1200" i="1" dirty="0"/>
          </a:p>
        </p:txBody>
      </p:sp>
      <p:sp>
        <p:nvSpPr>
          <p:cNvPr id="15" name="TextBox 14"/>
          <p:cNvSpPr txBox="1"/>
          <p:nvPr/>
        </p:nvSpPr>
        <p:spPr>
          <a:xfrm>
            <a:off x="7994505" y="1864291"/>
            <a:ext cx="1068277" cy="1015663"/>
          </a:xfrm>
          <a:prstGeom prst="rect">
            <a:avLst/>
          </a:prstGeom>
          <a:solidFill>
            <a:schemeClr val="bg1"/>
          </a:solidFill>
        </p:spPr>
        <p:txBody>
          <a:bodyPr wrap="square" rtlCol="0">
            <a:spAutoFit/>
          </a:bodyPr>
          <a:lstStyle/>
          <a:p>
            <a:pPr algn="ctr"/>
            <a:r>
              <a:rPr lang="sl-SI" sz="1200" i="1" dirty="0" smtClean="0"/>
              <a:t>Locally grown food on contaminated sites</a:t>
            </a:r>
            <a:endParaRPr lang="sl-SI" sz="1200" i="1" dirty="0"/>
          </a:p>
          <a:p>
            <a:pPr algn="ctr"/>
            <a:endParaRPr lang="sl-SI" sz="1200" i="1" dirty="0"/>
          </a:p>
        </p:txBody>
      </p:sp>
    </p:spTree>
    <p:extLst>
      <p:ext uri="{BB962C8B-B14F-4D97-AF65-F5344CB8AC3E}">
        <p14:creationId xmlns:p14="http://schemas.microsoft.com/office/powerpoint/2010/main" val="11539898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3189726" y="984386"/>
            <a:ext cx="5542383" cy="986271"/>
          </a:xfrm>
        </p:spPr>
        <p:txBody>
          <a:bodyPr>
            <a:noAutofit/>
          </a:bodyPr>
          <a:lstStyle/>
          <a:p>
            <a:r>
              <a:rPr lang="sl-SI" altLang="ja-JP" sz="1800" b="1" i="1" dirty="0">
                <a:solidFill>
                  <a:srgbClr val="C00000"/>
                </a:solidFill>
                <a:latin typeface="+mn-lt"/>
                <a:cs typeface="ＭＳ Ｐゴシック" charset="0"/>
              </a:rPr>
              <a:t>Mercury in the Mediterranean:</a:t>
            </a:r>
            <a:br>
              <a:rPr lang="sl-SI" altLang="ja-JP" sz="1800" b="1" i="1" dirty="0">
                <a:solidFill>
                  <a:srgbClr val="C00000"/>
                </a:solidFill>
                <a:latin typeface="+mn-lt"/>
                <a:cs typeface="ＭＳ Ｐゴシック" charset="0"/>
              </a:rPr>
            </a:br>
            <a:r>
              <a:rPr lang="sl-SI" altLang="ja-JP" sz="1800" b="1" i="1" dirty="0">
                <a:solidFill>
                  <a:srgbClr val="C00000"/>
                </a:solidFill>
                <a:latin typeface="+mn-lt"/>
                <a:cs typeface="ＭＳ Ｐゴシック" charset="0"/>
              </a:rPr>
              <a:t/>
            </a:r>
            <a:br>
              <a:rPr lang="sl-SI" altLang="ja-JP" sz="1800" b="1" i="1" dirty="0">
                <a:solidFill>
                  <a:srgbClr val="C00000"/>
                </a:solidFill>
                <a:latin typeface="+mn-lt"/>
                <a:cs typeface="ＭＳ Ｐゴシック" charset="0"/>
              </a:rPr>
            </a:br>
            <a:r>
              <a:rPr lang="en-GB" altLang="ja-JP" sz="1800" i="1" dirty="0">
                <a:latin typeface="+mn-lt"/>
                <a:cs typeface="ＭＳ Ｐゴシック" charset="0"/>
              </a:rPr>
              <a:t>The distribution of mercury mineral belts and most productive Hg mines</a:t>
            </a:r>
            <a:r>
              <a:rPr lang="en-GB" altLang="ja-JP" sz="1800" dirty="0">
                <a:latin typeface="+mn-lt"/>
                <a:cs typeface="ＭＳ Ｐゴシック" charset="0"/>
              </a:rPr>
              <a:t> </a:t>
            </a:r>
            <a:endParaRPr lang="en-GB" sz="1800" dirty="0">
              <a:latin typeface="+mn-lt"/>
            </a:endParaRPr>
          </a:p>
        </p:txBody>
      </p:sp>
      <p:sp>
        <p:nvSpPr>
          <p:cNvPr id="7171" name="Rectangle 9"/>
          <p:cNvSpPr>
            <a:spLocks noChangeArrowheads="1"/>
          </p:cNvSpPr>
          <p:nvPr/>
        </p:nvSpPr>
        <p:spPr bwMode="auto">
          <a:xfrm>
            <a:off x="1289449" y="275391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sl-SI" sz="1350"/>
          </a:p>
        </p:txBody>
      </p:sp>
      <p:sp>
        <p:nvSpPr>
          <p:cNvPr id="7172" name="Rectangle 11"/>
          <p:cNvSpPr>
            <a:spLocks noChangeArrowheads="1"/>
          </p:cNvSpPr>
          <p:nvPr/>
        </p:nvSpPr>
        <p:spPr bwMode="auto">
          <a:xfrm>
            <a:off x="1980011" y="272653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sl-SI" sz="1350"/>
          </a:p>
        </p:txBody>
      </p:sp>
      <p:sp>
        <p:nvSpPr>
          <p:cNvPr id="7173" name="Rectangle 13"/>
          <p:cNvSpPr>
            <a:spLocks noChangeArrowheads="1"/>
          </p:cNvSpPr>
          <p:nvPr/>
        </p:nvSpPr>
        <p:spPr bwMode="auto">
          <a:xfrm>
            <a:off x="1289449" y="2753916"/>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sl-SI" sz="1350"/>
          </a:p>
        </p:txBody>
      </p:sp>
      <p:pic>
        <p:nvPicPr>
          <p:cNvPr id="7174" name="Picture 26" descr="Hg mines in mediterranean-barv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56" y="3194824"/>
            <a:ext cx="3117056"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Svet-Hg cone-BW-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56" y="984386"/>
            <a:ext cx="2774136" cy="157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013254" y="217004"/>
            <a:ext cx="7326978" cy="3946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000" kern="1200">
                <a:solidFill>
                  <a:schemeClr val="tx1"/>
                </a:solidFill>
                <a:latin typeface="Arial" pitchFamily="34" charset="0"/>
                <a:ea typeface="+mj-ea"/>
                <a:cs typeface="Arial" pitchFamily="34" charset="0"/>
              </a:defRPr>
            </a:lvl1pPr>
          </a:lstStyle>
          <a:p>
            <a:r>
              <a:rPr lang="sl-SI" sz="2800" b="1" dirty="0">
                <a:solidFill>
                  <a:srgbClr val="002060"/>
                </a:solidFill>
                <a:latin typeface="+mn-lt"/>
              </a:rPr>
              <a:t>Drivers for mercury study in the Mediterranean</a:t>
            </a:r>
            <a:endParaRPr lang="en-US" sz="2800" b="1" dirty="0">
              <a:solidFill>
                <a:srgbClr val="002060"/>
              </a:solidFill>
              <a:latin typeface="+mn-lt"/>
            </a:endParaRPr>
          </a:p>
        </p:txBody>
      </p:sp>
      <p:pic>
        <p:nvPicPr>
          <p:cNvPr id="12" name="Picture 3" descr="Ri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0267" y="3063066"/>
            <a:ext cx="5522794" cy="23697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08261" y="2005440"/>
            <a:ext cx="5542383" cy="646331"/>
          </a:xfrm>
          <a:prstGeom prst="rect">
            <a:avLst/>
          </a:prstGeom>
        </p:spPr>
        <p:txBody>
          <a:bodyPr wrap="square">
            <a:spAutoFit/>
          </a:bodyPr>
          <a:lstStyle/>
          <a:p>
            <a:r>
              <a:rPr lang="sl-SI" i="1" dirty="0"/>
              <a:t>Mercury in fish in the Mediterranean is among the highest in the world oceans</a:t>
            </a:r>
            <a:endParaRPr lang="en-US" i="1" dirty="0"/>
          </a:p>
        </p:txBody>
      </p:sp>
      <p:sp>
        <p:nvSpPr>
          <p:cNvPr id="11" name="TextBox 10"/>
          <p:cNvSpPr txBox="1"/>
          <p:nvPr/>
        </p:nvSpPr>
        <p:spPr>
          <a:xfrm>
            <a:off x="3750276" y="5538368"/>
            <a:ext cx="5309959" cy="415498"/>
          </a:xfrm>
          <a:prstGeom prst="rect">
            <a:avLst/>
          </a:prstGeom>
          <a:noFill/>
        </p:spPr>
        <p:txBody>
          <a:bodyPr wrap="square" rtlCol="0">
            <a:spAutoFit/>
          </a:bodyPr>
          <a:lstStyle/>
          <a:p>
            <a:r>
              <a:rPr lang="en-US" sz="1050" i="1" dirty="0" err="1"/>
              <a:t>Renzoni</a:t>
            </a:r>
            <a:r>
              <a:rPr lang="en-US" sz="1050" i="1" dirty="0"/>
              <a:t>, A.; </a:t>
            </a:r>
            <a:r>
              <a:rPr lang="en-US" sz="1050" i="1" dirty="0" err="1"/>
              <a:t>Zino</a:t>
            </a:r>
            <a:r>
              <a:rPr lang="en-US" sz="1050" i="1" dirty="0"/>
              <a:t>, F.; </a:t>
            </a:r>
            <a:r>
              <a:rPr lang="en-US" sz="1050" i="1" dirty="0" err="1"/>
              <a:t>Franchi</a:t>
            </a:r>
            <a:r>
              <a:rPr lang="en-US" sz="1050" i="1" dirty="0"/>
              <a:t> E. Mercury levels along the food chain and risk for exposed populations. Environ. Res. </a:t>
            </a:r>
            <a:r>
              <a:rPr lang="en-US" sz="1050" b="1" i="1" dirty="0"/>
              <a:t>77</a:t>
            </a:r>
            <a:r>
              <a:rPr lang="en-US" sz="1050" i="1" dirty="0"/>
              <a:t>, 68–72 (1997).</a:t>
            </a:r>
            <a:endParaRPr lang="sl-SI" sz="1050" i="1" dirty="0"/>
          </a:p>
        </p:txBody>
      </p:sp>
    </p:spTree>
    <p:extLst>
      <p:ext uri="{BB962C8B-B14F-4D97-AF65-F5344CB8AC3E}">
        <p14:creationId xmlns:p14="http://schemas.microsoft.com/office/powerpoint/2010/main" val="3321988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7886700" cy="4968552"/>
          </a:xfrm>
        </p:spPr>
        <p:txBody>
          <a:bodyPr>
            <a:noAutofit/>
          </a:bodyPr>
          <a:lstStyle/>
          <a:p>
            <a:pPr>
              <a:spcBef>
                <a:spcPts val="600"/>
              </a:spcBef>
            </a:pPr>
            <a:r>
              <a:rPr lang="sl-SI" sz="2000" b="1" dirty="0" smtClean="0"/>
              <a:t>Arsenite (AsIII) methyltransferase (AS3MT)</a:t>
            </a:r>
          </a:p>
          <a:p>
            <a:pPr>
              <a:spcBef>
                <a:spcPts val="600"/>
              </a:spcBef>
              <a:buFontTx/>
              <a:buChar char="-"/>
            </a:pPr>
            <a:r>
              <a:rPr lang="sl-SI" sz="2000" dirty="0" smtClean="0"/>
              <a:t>enzyme: role in As metabolism (AsIII </a:t>
            </a:r>
            <a:r>
              <a:rPr lang="sl-SI" sz="2000" dirty="0" smtClean="0">
                <a:sym typeface="Wingdings" panose="05000000000000000000" pitchFamily="2" charset="2"/>
              </a:rPr>
              <a:t> MMADMA)</a:t>
            </a:r>
            <a:r>
              <a:rPr lang="sl-SI" sz="2000" dirty="0" smtClean="0"/>
              <a:t> </a:t>
            </a:r>
          </a:p>
          <a:p>
            <a:pPr>
              <a:spcBef>
                <a:spcPts val="600"/>
              </a:spcBef>
            </a:pPr>
            <a:r>
              <a:rPr lang="sl-SI" sz="2000" b="1" dirty="0" smtClean="0"/>
              <a:t>(sub)isoforms of metallothioneins (MT)</a:t>
            </a:r>
          </a:p>
          <a:p>
            <a:pPr>
              <a:spcBef>
                <a:spcPts val="600"/>
              </a:spcBef>
              <a:buFontTx/>
              <a:buChar char="-"/>
            </a:pPr>
            <a:r>
              <a:rPr lang="sl-SI" sz="2000" dirty="0" smtClean="0"/>
              <a:t>proteins: thiol group (-SH) binding of trace elements,</a:t>
            </a:r>
          </a:p>
          <a:p>
            <a:pPr marL="0" indent="0">
              <a:spcBef>
                <a:spcPts val="600"/>
              </a:spcBef>
              <a:buNone/>
            </a:pPr>
            <a:r>
              <a:rPr lang="sl-SI" sz="2000" dirty="0" smtClean="0"/>
              <a:t>      role </a:t>
            </a:r>
            <a:r>
              <a:rPr lang="sl-SI" sz="2000" dirty="0"/>
              <a:t>in </a:t>
            </a:r>
            <a:r>
              <a:rPr lang="sl-SI" sz="2000" dirty="0" smtClean="0"/>
              <a:t>metal </a:t>
            </a:r>
            <a:r>
              <a:rPr lang="sl-SI" sz="2000" dirty="0"/>
              <a:t>metabolism, </a:t>
            </a:r>
            <a:r>
              <a:rPr lang="sl-SI" sz="2000" dirty="0" smtClean="0"/>
              <a:t>antioxidative cell protection,</a:t>
            </a:r>
            <a:r>
              <a:rPr lang="sl-SI" sz="2000" dirty="0"/>
              <a:t> </a:t>
            </a:r>
            <a:r>
              <a:rPr lang="sl-SI" sz="2000" dirty="0" smtClean="0"/>
              <a:t>homeostasis</a:t>
            </a:r>
          </a:p>
          <a:p>
            <a:pPr marL="0" indent="0">
              <a:spcBef>
                <a:spcPts val="600"/>
              </a:spcBef>
              <a:buNone/>
            </a:pPr>
            <a:r>
              <a:rPr lang="sl-SI" sz="2000" dirty="0"/>
              <a:t> </a:t>
            </a:r>
            <a:r>
              <a:rPr lang="sl-SI" sz="2000" dirty="0" smtClean="0"/>
              <a:t>     of Zn and Cu</a:t>
            </a:r>
          </a:p>
          <a:p>
            <a:pPr>
              <a:spcBef>
                <a:spcPts val="600"/>
              </a:spcBef>
              <a:buFontTx/>
              <a:buChar char="-"/>
            </a:pPr>
            <a:r>
              <a:rPr lang="sl-SI" sz="2000" dirty="0" smtClean="0"/>
              <a:t>(sub)isoforms : MT-1 (a, b, e, f, g, x), MT-2a, MT3 and MT4</a:t>
            </a:r>
          </a:p>
          <a:p>
            <a:pPr>
              <a:spcBef>
                <a:spcPts val="600"/>
              </a:spcBef>
            </a:pPr>
            <a:r>
              <a:rPr lang="sl-SI" sz="2000" b="1" dirty="0" err="1" smtClean="0"/>
              <a:t>Selenoprotein</a:t>
            </a:r>
            <a:r>
              <a:rPr lang="sl-SI" sz="2000" b="1" dirty="0" smtClean="0"/>
              <a:t> P (SEPP1)</a:t>
            </a:r>
          </a:p>
          <a:p>
            <a:pPr>
              <a:spcBef>
                <a:spcPts val="600"/>
              </a:spcBef>
              <a:buFontTx/>
              <a:buChar char="-"/>
            </a:pPr>
            <a:r>
              <a:rPr lang="sl-SI" sz="2000" dirty="0" smtClean="0"/>
              <a:t>proteine: antioxidative role</a:t>
            </a:r>
          </a:p>
          <a:p>
            <a:pPr>
              <a:spcBef>
                <a:spcPts val="600"/>
              </a:spcBef>
            </a:pPr>
            <a:endParaRPr lang="sl-SI" sz="2000" dirty="0" smtClean="0"/>
          </a:p>
          <a:p>
            <a:pPr>
              <a:spcBef>
                <a:spcPts val="600"/>
              </a:spcBef>
            </a:pPr>
            <a:r>
              <a:rPr lang="en-US" sz="2000" dirty="0" err="1" smtClean="0"/>
              <a:t>Parao</a:t>
            </a:r>
            <a:r>
              <a:rPr lang="sl-SI" sz="2000" dirty="0"/>
              <a:t>x</a:t>
            </a:r>
            <a:r>
              <a:rPr lang="en-US" sz="2000" dirty="0" err="1" smtClean="0"/>
              <a:t>ona</a:t>
            </a:r>
            <a:r>
              <a:rPr lang="sl-SI" sz="2000" dirty="0"/>
              <a:t>s</a:t>
            </a:r>
            <a:r>
              <a:rPr lang="sl-SI" sz="2000" dirty="0" smtClean="0"/>
              <a:t>e1 (</a:t>
            </a:r>
            <a:r>
              <a:rPr lang="sl-SI" sz="2000" b="1" dirty="0" smtClean="0"/>
              <a:t>PON1</a:t>
            </a:r>
            <a:r>
              <a:rPr lang="sl-SI" sz="2000" dirty="0" smtClean="0"/>
              <a:t>)</a:t>
            </a:r>
            <a:r>
              <a:rPr lang="en-US" sz="2000" dirty="0" smtClean="0"/>
              <a:t>, </a:t>
            </a:r>
            <a:r>
              <a:rPr lang="en-US" sz="2000" dirty="0" err="1" smtClean="0"/>
              <a:t>progesteron</a:t>
            </a:r>
            <a:r>
              <a:rPr lang="en-US" sz="2000" dirty="0" smtClean="0"/>
              <a:t> receptor</a:t>
            </a:r>
            <a:r>
              <a:rPr lang="sl-SI" sz="2000" dirty="0" smtClean="0"/>
              <a:t> (</a:t>
            </a:r>
            <a:r>
              <a:rPr lang="sl-SI" sz="2000" b="1" dirty="0" smtClean="0"/>
              <a:t>PGR</a:t>
            </a:r>
            <a:r>
              <a:rPr lang="sl-SI" sz="2000" dirty="0" smtClean="0"/>
              <a:t>)</a:t>
            </a:r>
            <a:r>
              <a:rPr lang="en-US" sz="2000" dirty="0" smtClean="0"/>
              <a:t>, </a:t>
            </a:r>
            <a:r>
              <a:rPr lang="en-US" sz="2000" dirty="0" err="1" smtClean="0"/>
              <a:t>transfe</a:t>
            </a:r>
            <a:r>
              <a:rPr lang="sl-SI" sz="2000" dirty="0" smtClean="0"/>
              <a:t>rr</a:t>
            </a:r>
            <a:r>
              <a:rPr lang="en-US" sz="2000" dirty="0" smtClean="0"/>
              <a:t>in</a:t>
            </a:r>
            <a:r>
              <a:rPr lang="sl-SI" sz="2000" dirty="0" smtClean="0"/>
              <a:t> (</a:t>
            </a:r>
            <a:r>
              <a:rPr lang="sl-SI" sz="2000" b="1" dirty="0" smtClean="0"/>
              <a:t>TF</a:t>
            </a:r>
            <a:r>
              <a:rPr lang="sl-SI" sz="2000" dirty="0" smtClean="0"/>
              <a:t>)</a:t>
            </a:r>
            <a:r>
              <a:rPr lang="en-US" sz="2000" dirty="0" smtClean="0"/>
              <a:t> </a:t>
            </a:r>
            <a:r>
              <a:rPr lang="sl-SI" sz="2000" dirty="0" smtClean="0"/>
              <a:t>and</a:t>
            </a:r>
            <a:r>
              <a:rPr lang="en-US" sz="2000" dirty="0" smtClean="0"/>
              <a:t> </a:t>
            </a:r>
            <a:r>
              <a:rPr lang="sl-SI" sz="2000" dirty="0" smtClean="0"/>
              <a:t>brain-derived neurotrophic factor (</a:t>
            </a:r>
            <a:r>
              <a:rPr lang="sl-SI" sz="2000" b="1" dirty="0" smtClean="0"/>
              <a:t>BDNF</a:t>
            </a:r>
            <a:r>
              <a:rPr lang="sl-SI" sz="2000" dirty="0" smtClean="0"/>
              <a:t>)</a:t>
            </a:r>
          </a:p>
          <a:p>
            <a:pPr>
              <a:spcBef>
                <a:spcPts val="600"/>
              </a:spcBef>
            </a:pPr>
            <a:endParaRPr lang="sl-SI" sz="2000" dirty="0" smtClean="0"/>
          </a:p>
          <a:p>
            <a:pPr>
              <a:spcBef>
                <a:spcPts val="600"/>
              </a:spcBef>
            </a:pPr>
            <a:r>
              <a:rPr lang="sl-SI" sz="2000" dirty="0" smtClean="0"/>
              <a:t>Genome-Wide Association Study (</a:t>
            </a:r>
            <a:r>
              <a:rPr lang="sl-SI" sz="2000" b="1" dirty="0" smtClean="0"/>
              <a:t>GWAS</a:t>
            </a:r>
            <a:r>
              <a:rPr lang="sl-SI" sz="2000" dirty="0"/>
              <a:t>)</a:t>
            </a:r>
            <a:r>
              <a:rPr lang="sl-SI" sz="2000" dirty="0" smtClean="0"/>
              <a:t>!</a:t>
            </a:r>
          </a:p>
          <a:p>
            <a:pPr>
              <a:buFontTx/>
              <a:buChar char="-"/>
            </a:pPr>
            <a:endParaRPr lang="sl-SI" sz="2000" dirty="0" smtClean="0"/>
          </a:p>
          <a:p>
            <a:endParaRPr lang="sl-SI" sz="2000" b="1" dirty="0"/>
          </a:p>
        </p:txBody>
      </p:sp>
      <p:sp>
        <p:nvSpPr>
          <p:cNvPr id="5" name="Rectangle 2"/>
          <p:cNvSpPr>
            <a:spLocks noGrp="1" noChangeArrowheads="1"/>
          </p:cNvSpPr>
          <p:nvPr>
            <p:ph type="title"/>
          </p:nvPr>
        </p:nvSpPr>
        <p:spPr>
          <a:xfrm>
            <a:off x="468313" y="287561"/>
            <a:ext cx="8229600" cy="765175"/>
          </a:xfrm>
        </p:spPr>
        <p:txBody>
          <a:bodyPr>
            <a:normAutofit/>
          </a:bodyPr>
          <a:lstStyle/>
          <a:p>
            <a:pPr eaLnBrk="1" hangingPunct="1"/>
            <a:r>
              <a:rPr lang="sl-SI" altLang="sl-SI" sz="3200" b="1" dirty="0" smtClean="0">
                <a:solidFill>
                  <a:schemeClr val="tx2"/>
                </a:solidFill>
                <a:latin typeface="+mn-lt"/>
              </a:rPr>
              <a:t>Work in progress…</a:t>
            </a:r>
            <a:endParaRPr lang="en-US" altLang="sl-SI" sz="3200" b="1" dirty="0" smtClean="0">
              <a:solidFill>
                <a:schemeClr val="tx2"/>
              </a:solidFill>
              <a:latin typeface="+mn-lt"/>
            </a:endParaRPr>
          </a:p>
        </p:txBody>
      </p:sp>
    </p:spTree>
    <p:extLst>
      <p:ext uri="{BB962C8B-B14F-4D97-AF65-F5344CB8AC3E}">
        <p14:creationId xmlns:p14="http://schemas.microsoft.com/office/powerpoint/2010/main" val="26601098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5112" y="2767387"/>
            <a:ext cx="3571687" cy="1143000"/>
          </a:xfrm>
        </p:spPr>
        <p:txBody>
          <a:bodyPr>
            <a:normAutofit fontScale="90000"/>
          </a:bodyPr>
          <a:lstStyle/>
          <a:p>
            <a:pPr algn="l"/>
            <a:r>
              <a:rPr lang="en-US" dirty="0" smtClean="0"/>
              <a:t>127 countries signed the convention in 2013</a:t>
            </a:r>
            <a:r>
              <a:rPr lang="en-US" dirty="0"/>
              <a:t/>
            </a:r>
            <a:br>
              <a:rPr lang="en-US" dirty="0"/>
            </a:br>
            <a:r>
              <a:rPr lang="en-US" dirty="0" smtClean="0"/>
              <a:t/>
            </a:r>
            <a:br>
              <a:rPr lang="en-US" dirty="0" smtClean="0"/>
            </a:br>
            <a:r>
              <a:rPr lang="en-US" dirty="0" smtClean="0"/>
              <a:t>38 countries  ratified</a:t>
            </a:r>
            <a:br>
              <a:rPr lang="en-US" dirty="0" smtClean="0"/>
            </a:br>
            <a:r>
              <a:rPr lang="en-US" dirty="0" smtClean="0"/>
              <a:t>_____________</a:t>
            </a:r>
            <a:br>
              <a:rPr lang="en-US" dirty="0" smtClean="0"/>
            </a:br>
            <a:r>
              <a:rPr lang="en-US" sz="3100" dirty="0" smtClean="0"/>
              <a:t>50 countries needed for the convention to come into force</a:t>
            </a:r>
            <a:endParaRPr lang="en-US" sz="3100" dirty="0"/>
          </a:p>
        </p:txBody>
      </p:sp>
      <p:pic>
        <p:nvPicPr>
          <p:cNvPr id="7" name="Picture 6"/>
          <p:cNvPicPr>
            <a:picLocks noChangeAspect="1"/>
          </p:cNvPicPr>
          <p:nvPr/>
        </p:nvPicPr>
        <p:blipFill>
          <a:blip r:embed="rId2"/>
          <a:stretch>
            <a:fillRect/>
          </a:stretch>
        </p:blipFill>
        <p:spPr>
          <a:xfrm>
            <a:off x="457200" y="274638"/>
            <a:ext cx="4433098" cy="6327382"/>
          </a:xfrm>
          <a:prstGeom prst="rect">
            <a:avLst/>
          </a:prstGeom>
        </p:spPr>
      </p:pic>
    </p:spTree>
    <p:extLst>
      <p:ext uri="{BB962C8B-B14F-4D97-AF65-F5344CB8AC3E}">
        <p14:creationId xmlns:p14="http://schemas.microsoft.com/office/powerpoint/2010/main" val="26010905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Fig2-LA-01"/>
          <p:cNvPicPr>
            <a:picLocks noChangeAspect="1" noChangeArrowheads="1"/>
          </p:cNvPicPr>
          <p:nvPr/>
        </p:nvPicPr>
        <p:blipFill>
          <a:blip r:embed="rId2" cstate="print"/>
          <a:srcRect/>
          <a:stretch>
            <a:fillRect/>
          </a:stretch>
        </p:blipFill>
        <p:spPr bwMode="auto">
          <a:xfrm>
            <a:off x="107504" y="-9252"/>
            <a:ext cx="8820472" cy="6631110"/>
          </a:xfrm>
          <a:prstGeom prst="rect">
            <a:avLst/>
          </a:prstGeom>
          <a:noFill/>
        </p:spPr>
      </p:pic>
      <p:sp>
        <p:nvSpPr>
          <p:cNvPr id="5" name="TextBox 4"/>
          <p:cNvSpPr txBox="1"/>
          <p:nvPr/>
        </p:nvSpPr>
        <p:spPr>
          <a:xfrm>
            <a:off x="6372200" y="6501368"/>
            <a:ext cx="2434754" cy="338554"/>
          </a:xfrm>
          <a:prstGeom prst="rect">
            <a:avLst/>
          </a:prstGeom>
          <a:noFill/>
        </p:spPr>
        <p:txBody>
          <a:bodyPr wrap="none" rtlCol="0">
            <a:spAutoFit/>
          </a:bodyPr>
          <a:lstStyle/>
          <a:p>
            <a:r>
              <a:rPr lang="en-US" sz="1600" i="1" dirty="0" smtClean="0"/>
              <a:t>Courtesy of Evers, 2013</a:t>
            </a:r>
            <a:endParaRPr lang="en-US" sz="1600" i="1" dirty="0"/>
          </a:p>
        </p:txBody>
      </p:sp>
    </p:spTree>
    <p:extLst>
      <p:ext uri="{BB962C8B-B14F-4D97-AF65-F5344CB8AC3E}">
        <p14:creationId xmlns:p14="http://schemas.microsoft.com/office/powerpoint/2010/main" val="17836492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91139" y="904457"/>
            <a:ext cx="8229600" cy="1143000"/>
          </a:xfrm>
        </p:spPr>
        <p:txBody>
          <a:bodyPr>
            <a:normAutofit/>
          </a:bodyPr>
          <a:lstStyle/>
          <a:p>
            <a:r>
              <a:rPr lang="en-US" sz="3200" b="1" dirty="0" err="1">
                <a:latin typeface="Arial" pitchFamily="34" charset="0"/>
              </a:rPr>
              <a:t>MeHg</a:t>
            </a:r>
            <a:r>
              <a:rPr lang="sl-SI" sz="3200" b="1" dirty="0">
                <a:latin typeface="Arial" pitchFamily="34" charset="0"/>
              </a:rPr>
              <a:t> in </a:t>
            </a:r>
            <a:r>
              <a:rPr lang="sl-SI" sz="3200" b="1" dirty="0" err="1">
                <a:latin typeface="Arial" pitchFamily="34" charset="0"/>
              </a:rPr>
              <a:t>humans</a:t>
            </a:r>
            <a:r>
              <a:rPr lang="en-US" sz="3200" b="1" dirty="0">
                <a:latin typeface="Arial" pitchFamily="34" charset="0"/>
              </a:rPr>
              <a:t>: a worldwide concern</a:t>
            </a:r>
          </a:p>
        </p:txBody>
      </p:sp>
      <p:pic>
        <p:nvPicPr>
          <p:cNvPr id="164867" name="Picture 3" descr="2001world-cia2"/>
          <p:cNvPicPr>
            <a:picLocks noChangeAspect="1" noChangeArrowheads="1"/>
          </p:cNvPicPr>
          <p:nvPr/>
        </p:nvPicPr>
        <p:blipFill>
          <a:blip r:embed="rId3" cstate="print"/>
          <a:srcRect/>
          <a:stretch>
            <a:fillRect/>
          </a:stretch>
        </p:blipFill>
        <p:spPr bwMode="auto">
          <a:xfrm>
            <a:off x="145684" y="3497603"/>
            <a:ext cx="4248472" cy="3120256"/>
          </a:xfrm>
          <a:prstGeom prst="rect">
            <a:avLst/>
          </a:prstGeom>
          <a:noFill/>
        </p:spPr>
      </p:pic>
      <p:sp>
        <p:nvSpPr>
          <p:cNvPr id="164868" name="Rectangle 4"/>
          <p:cNvSpPr>
            <a:spLocks noGrp="1" noChangeArrowheads="1"/>
          </p:cNvSpPr>
          <p:nvPr>
            <p:ph type="body" sz="half" idx="2"/>
          </p:nvPr>
        </p:nvSpPr>
        <p:spPr>
          <a:xfrm>
            <a:off x="4634387" y="3545632"/>
            <a:ext cx="4111749" cy="3312368"/>
          </a:xfrm>
        </p:spPr>
        <p:txBody>
          <a:bodyPr/>
          <a:lstStyle/>
          <a:p>
            <a:pPr>
              <a:lnSpc>
                <a:spcPct val="80000"/>
              </a:lnSpc>
            </a:pPr>
            <a:r>
              <a:rPr lang="en-US" sz="2000" dirty="0">
                <a:latin typeface="+mj-lt"/>
              </a:rPr>
              <a:t>Elevated </a:t>
            </a:r>
            <a:r>
              <a:rPr lang="en-US" sz="2000" dirty="0" err="1">
                <a:latin typeface="+mj-lt"/>
              </a:rPr>
              <a:t>MeHg</a:t>
            </a:r>
            <a:r>
              <a:rPr lang="en-US" sz="2000" dirty="0">
                <a:latin typeface="+mj-lt"/>
              </a:rPr>
              <a:t> in many fish-eating populations throughout the world</a:t>
            </a:r>
          </a:p>
          <a:p>
            <a:pPr>
              <a:lnSpc>
                <a:spcPct val="80000"/>
              </a:lnSpc>
            </a:pPr>
            <a:r>
              <a:rPr lang="en-US" sz="2000" dirty="0">
                <a:latin typeface="+mj-lt"/>
              </a:rPr>
              <a:t>Notably among coastal, island, river and lakeside populations and those living near reservoirs</a:t>
            </a:r>
          </a:p>
          <a:p>
            <a:pPr>
              <a:lnSpc>
                <a:spcPct val="80000"/>
              </a:lnSpc>
            </a:pPr>
            <a:r>
              <a:rPr lang="en-US" sz="2000" dirty="0">
                <a:latin typeface="+mj-lt"/>
              </a:rPr>
              <a:t>Also: persons who eat large quantities of commercially sold high-end predators</a:t>
            </a:r>
            <a:endParaRPr lang="sl-SI" sz="2000" dirty="0">
              <a:latin typeface="+mj-lt"/>
            </a:endParaRPr>
          </a:p>
          <a:p>
            <a:pPr>
              <a:lnSpc>
                <a:spcPct val="80000"/>
              </a:lnSpc>
            </a:pPr>
            <a:r>
              <a:rPr lang="en-US" sz="2000" dirty="0" err="1">
                <a:latin typeface="+mj-lt"/>
              </a:rPr>
              <a:t>MeHg</a:t>
            </a:r>
            <a:r>
              <a:rPr lang="en-US" sz="2000" dirty="0">
                <a:latin typeface="+mj-lt"/>
              </a:rPr>
              <a:t> exposure knows no geographic or social boundaries</a:t>
            </a:r>
          </a:p>
        </p:txBody>
      </p:sp>
      <p:sp>
        <p:nvSpPr>
          <p:cNvPr id="6" name="Text Box 3"/>
          <p:cNvSpPr txBox="1">
            <a:spLocks noChangeArrowheads="1"/>
          </p:cNvSpPr>
          <p:nvPr/>
        </p:nvSpPr>
        <p:spPr bwMode="auto">
          <a:xfrm>
            <a:off x="260836" y="1851352"/>
            <a:ext cx="8496944" cy="2308324"/>
          </a:xfrm>
          <a:prstGeom prst="rect">
            <a:avLst/>
          </a:prstGeom>
          <a:noFill/>
          <a:ln w="9525">
            <a:noFill/>
            <a:miter lim="800000"/>
            <a:headEnd/>
            <a:tailEnd/>
          </a:ln>
          <a:effectLst/>
        </p:spPr>
        <p:txBody>
          <a:bodyPr wrap="square">
            <a:spAutoFit/>
          </a:bodyPr>
          <a:lstStyle/>
          <a:p>
            <a:pPr algn="just"/>
            <a:r>
              <a:rPr lang="en-GB" b="1" dirty="0">
                <a:solidFill>
                  <a:srgbClr val="336699"/>
                </a:solidFill>
              </a:rPr>
              <a:t>It is generally</a:t>
            </a:r>
            <a:r>
              <a:rPr lang="en-GB" b="1" dirty="0">
                <a:solidFill>
                  <a:srgbClr val="336699"/>
                </a:solidFill>
                <a:cs typeface="Times New Roman" pitchFamily="18" charset="0"/>
              </a:rPr>
              <a:t> accepted that </a:t>
            </a:r>
            <a:r>
              <a:rPr lang="en-GB" b="1" dirty="0">
                <a:solidFill>
                  <a:srgbClr val="C00000"/>
                </a:solidFill>
                <a:cs typeface="Times New Roman" pitchFamily="18" charset="0"/>
              </a:rPr>
              <a:t>the formation and bioaccumulation of </a:t>
            </a:r>
            <a:r>
              <a:rPr lang="en-GB" b="1" dirty="0" err="1">
                <a:solidFill>
                  <a:srgbClr val="C00000"/>
                </a:solidFill>
              </a:rPr>
              <a:t>MeHg</a:t>
            </a:r>
            <a:r>
              <a:rPr lang="en-GB" b="1" dirty="0">
                <a:solidFill>
                  <a:srgbClr val="C00000"/>
                </a:solidFill>
                <a:cs typeface="Times New Roman" pitchFamily="18" charset="0"/>
              </a:rPr>
              <a:t> </a:t>
            </a:r>
            <a:r>
              <a:rPr lang="en-GB" b="1" dirty="0">
                <a:solidFill>
                  <a:srgbClr val="336699"/>
                </a:solidFill>
                <a:cs typeface="Times New Roman" pitchFamily="18" charset="0"/>
              </a:rPr>
              <a:t>is the most critical point of environmental quality</a:t>
            </a:r>
            <a:r>
              <a:rPr lang="sl-SI" b="1" dirty="0">
                <a:solidFill>
                  <a:srgbClr val="336699"/>
                </a:solidFill>
                <a:cs typeface="Times New Roman" pitchFamily="18" charset="0"/>
              </a:rPr>
              <a:t> in </a:t>
            </a:r>
            <a:r>
              <a:rPr lang="sl-SI" b="1" dirty="0" err="1">
                <a:solidFill>
                  <a:srgbClr val="336699"/>
                </a:solidFill>
                <a:cs typeface="Times New Roman" pitchFamily="18" charset="0"/>
              </a:rPr>
              <a:t>mercury</a:t>
            </a:r>
            <a:r>
              <a:rPr lang="sl-SI" b="1" dirty="0">
                <a:solidFill>
                  <a:srgbClr val="336699"/>
                </a:solidFill>
                <a:cs typeface="Times New Roman" pitchFamily="18" charset="0"/>
              </a:rPr>
              <a:t> </a:t>
            </a:r>
            <a:r>
              <a:rPr lang="sl-SI" b="1" dirty="0" err="1" smtClean="0">
                <a:solidFill>
                  <a:srgbClr val="336699"/>
                </a:solidFill>
                <a:cs typeface="Times New Roman" pitchFamily="18" charset="0"/>
              </a:rPr>
              <a:t>pollution</a:t>
            </a:r>
            <a:r>
              <a:rPr lang="sl-SI" b="1" dirty="0" smtClean="0">
                <a:solidFill>
                  <a:srgbClr val="336699"/>
                </a:solidFill>
                <a:cs typeface="Times New Roman" pitchFamily="18" charset="0"/>
              </a:rPr>
              <a:t>.</a:t>
            </a:r>
          </a:p>
          <a:p>
            <a:pPr algn="just"/>
            <a:endParaRPr lang="sl-SI" b="1" dirty="0" smtClean="0">
              <a:solidFill>
                <a:srgbClr val="336699"/>
              </a:solidFill>
              <a:cs typeface="Times New Roman" pitchFamily="18" charset="0"/>
            </a:endParaRPr>
          </a:p>
          <a:p>
            <a:pPr indent="-228600" algn="just">
              <a:tabLst>
                <a:tab pos="228600" algn="l"/>
              </a:tabLst>
            </a:pPr>
            <a:r>
              <a:rPr lang="en-GB" b="1" dirty="0" smtClean="0">
                <a:solidFill>
                  <a:srgbClr val="336699"/>
                </a:solidFill>
                <a:cs typeface="Times New Roman" pitchFamily="18" charset="0"/>
              </a:rPr>
              <a:t>The reduction of </a:t>
            </a:r>
            <a:r>
              <a:rPr lang="sl-SI" b="1" dirty="0" err="1" smtClean="0">
                <a:solidFill>
                  <a:srgbClr val="336699"/>
                </a:solidFill>
              </a:rPr>
              <a:t>MeHg</a:t>
            </a:r>
            <a:r>
              <a:rPr lang="en-GB" b="1" dirty="0" smtClean="0">
                <a:solidFill>
                  <a:srgbClr val="336699"/>
                </a:solidFill>
                <a:cs typeface="Times New Roman" pitchFamily="18" charset="0"/>
              </a:rPr>
              <a:t> in food can therefore be defined as the priority objective with regard to the mercury contamination problem</a:t>
            </a:r>
            <a:r>
              <a:rPr lang="sl-SI" b="1" dirty="0" smtClean="0">
                <a:solidFill>
                  <a:srgbClr val="336699"/>
                </a:solidFill>
                <a:cs typeface="Times New Roman" pitchFamily="18" charset="0"/>
              </a:rPr>
              <a:t>.</a:t>
            </a:r>
            <a:r>
              <a:rPr lang="en-GB" b="1" dirty="0" smtClean="0">
                <a:solidFill>
                  <a:srgbClr val="336699"/>
                </a:solidFill>
                <a:cs typeface="Times New Roman" pitchFamily="18" charset="0"/>
              </a:rPr>
              <a:t> </a:t>
            </a:r>
            <a:endParaRPr lang="sl-SI" b="1" dirty="0" smtClean="0">
              <a:solidFill>
                <a:srgbClr val="336699"/>
              </a:solidFill>
            </a:endParaRPr>
          </a:p>
          <a:p>
            <a:pPr indent="-228600" algn="just" eaLnBrk="0" hangingPunct="0">
              <a:tabLst>
                <a:tab pos="228600" algn="l"/>
              </a:tabLst>
            </a:pPr>
            <a:r>
              <a:rPr lang="sl-SI" dirty="0" smtClean="0">
                <a:solidFill>
                  <a:srgbClr val="336699"/>
                </a:solidFill>
                <a:cs typeface="Times New Roman" pitchFamily="18" charset="0"/>
              </a:rPr>
              <a:t> </a:t>
            </a:r>
            <a:endParaRPr lang="sl-SI" b="1" dirty="0" smtClean="0">
              <a:solidFill>
                <a:srgbClr val="336699"/>
              </a:solidFill>
              <a:cs typeface="Times New Roman" pitchFamily="18" charset="0"/>
            </a:endParaRPr>
          </a:p>
          <a:p>
            <a:pPr algn="just"/>
            <a:endParaRPr lang="sl-SI" b="1" dirty="0">
              <a:solidFill>
                <a:srgbClr val="336699"/>
              </a:solidFill>
              <a:cs typeface="Times New Roman" pitchFamily="18" charset="0"/>
            </a:endParaRPr>
          </a:p>
          <a:p>
            <a:pPr algn="just"/>
            <a:r>
              <a:rPr lang="en-GB" b="1" dirty="0">
                <a:solidFill>
                  <a:srgbClr val="FFFF00"/>
                </a:solidFill>
                <a:latin typeface="Comic Sans MS" pitchFamily="66" charset="0"/>
                <a:cs typeface="Times New Roman" pitchFamily="18" charset="0"/>
              </a:rPr>
              <a:t> </a:t>
            </a:r>
          </a:p>
        </p:txBody>
      </p:sp>
      <p:pic>
        <p:nvPicPr>
          <p:cNvPr id="7" name="Picture 6" descr="IJS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9012" y="182079"/>
            <a:ext cx="359092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rom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9248" y="22846"/>
            <a:ext cx="1395595" cy="6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Picture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9855" y="22847"/>
            <a:ext cx="974287" cy="69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45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Content Placeholder 6" descr="tuna histogram.jpg"/>
          <p:cNvPicPr>
            <a:picLocks noGrp="1" noChangeAspect="1"/>
          </p:cNvPicPr>
          <p:nvPr>
            <p:ph sz="quarter" idx="4"/>
          </p:nvPr>
        </p:nvPicPr>
        <p:blipFill>
          <a:blip r:embed="rId2" cstate="print"/>
          <a:stretch>
            <a:fillRect/>
          </a:stretch>
        </p:blipFill>
        <p:spPr>
          <a:xfrm>
            <a:off x="2741700" y="481095"/>
            <a:ext cx="6402300" cy="4783676"/>
          </a:xfrm>
        </p:spPr>
      </p:pic>
      <p:sp>
        <p:nvSpPr>
          <p:cNvPr id="14" name="TextBox 13"/>
          <p:cNvSpPr txBox="1"/>
          <p:nvPr/>
        </p:nvSpPr>
        <p:spPr>
          <a:xfrm>
            <a:off x="179512" y="6453336"/>
            <a:ext cx="8964488" cy="307777"/>
          </a:xfrm>
          <a:prstGeom prst="rect">
            <a:avLst/>
          </a:prstGeom>
          <a:noFill/>
        </p:spPr>
        <p:txBody>
          <a:bodyPr wrap="square" rtlCol="0">
            <a:spAutoFit/>
          </a:bodyPr>
          <a:lstStyle/>
          <a:p>
            <a:r>
              <a:rPr lang="en-US" sz="1400" dirty="0" err="1" smtClean="0"/>
              <a:t>Sources:Evers</a:t>
            </a:r>
            <a:r>
              <a:rPr lang="en-US" sz="1400" dirty="0" smtClean="0"/>
              <a:t>, pers. comm.  BRI </a:t>
            </a:r>
            <a:r>
              <a:rPr lang="en-US" sz="1400" dirty="0" err="1" smtClean="0"/>
              <a:t>unpubl</a:t>
            </a:r>
            <a:r>
              <a:rPr lang="en-US" sz="1400" dirty="0" smtClean="0"/>
              <a:t>. data, Sunderland et al. 2009,  </a:t>
            </a:r>
            <a:r>
              <a:rPr lang="en-US" sz="1400" dirty="0" err="1" smtClean="0"/>
              <a:t>Karimi</a:t>
            </a:r>
            <a:r>
              <a:rPr lang="en-US" sz="1400" dirty="0" smtClean="0"/>
              <a:t> et al. 2012, Mason et al. 2012</a:t>
            </a:r>
            <a:endParaRPr lang="en-US" sz="1400" dirty="0"/>
          </a:p>
        </p:txBody>
      </p:sp>
      <p:sp>
        <p:nvSpPr>
          <p:cNvPr id="12" name="Content Placeholder 11"/>
          <p:cNvSpPr>
            <a:spLocks noGrp="1"/>
          </p:cNvSpPr>
          <p:nvPr>
            <p:ph sz="half" idx="2"/>
          </p:nvPr>
        </p:nvSpPr>
        <p:spPr>
          <a:xfrm>
            <a:off x="179512" y="4615273"/>
            <a:ext cx="8964488" cy="3951288"/>
          </a:xfrm>
        </p:spPr>
        <p:txBody>
          <a:bodyPr/>
          <a:lstStyle/>
          <a:p>
            <a:r>
              <a:rPr lang="en-US" sz="1600" dirty="0" smtClean="0"/>
              <a:t>Fish Hg is expected to increase at current Hg loading rates</a:t>
            </a:r>
          </a:p>
          <a:p>
            <a:pPr lvl="1">
              <a:buFont typeface="Wingdings" pitchFamily="2" charset="2"/>
              <a:buChar char="v"/>
            </a:pPr>
            <a:r>
              <a:rPr lang="en-US" sz="1400" dirty="0" smtClean="0"/>
              <a:t>North Pacific tuna will double by 2050 (if </a:t>
            </a:r>
            <a:r>
              <a:rPr lang="en-US" sz="1400" dirty="0" err="1" smtClean="0"/>
              <a:t>MeHg</a:t>
            </a:r>
            <a:r>
              <a:rPr lang="en-US" sz="1400" dirty="0" smtClean="0"/>
              <a:t> production mimics Hg deposition</a:t>
            </a:r>
            <a:r>
              <a:rPr lang="en-US" sz="1600" dirty="0" smtClean="0"/>
              <a:t>)</a:t>
            </a:r>
          </a:p>
          <a:p>
            <a:pPr lvl="1">
              <a:buFont typeface="Wingdings" pitchFamily="2" charset="2"/>
              <a:buChar char="v"/>
            </a:pPr>
            <a:endParaRPr lang="en-US" sz="1600" dirty="0" smtClean="0"/>
          </a:p>
          <a:p>
            <a:r>
              <a:rPr lang="en-US" sz="1600" dirty="0" smtClean="0"/>
              <a:t>There will generally be a lag time in lowering fish Hg loads, especially in the open ocean</a:t>
            </a:r>
          </a:p>
          <a:p>
            <a:pPr lvl="1"/>
            <a:r>
              <a:rPr lang="en-US" sz="1400" dirty="0" smtClean="0"/>
              <a:t>More rapid positive responses in freshwater ecosystems</a:t>
            </a:r>
          </a:p>
          <a:p>
            <a:endParaRPr lang="en-US" dirty="0" smtClean="0"/>
          </a:p>
          <a:p>
            <a:endParaRPr lang="en-US" sz="1600" dirty="0" smtClean="0"/>
          </a:p>
        </p:txBody>
      </p:sp>
      <p:sp>
        <p:nvSpPr>
          <p:cNvPr id="10" name="Text Placeholder 9"/>
          <p:cNvSpPr>
            <a:spLocks noGrp="1"/>
          </p:cNvSpPr>
          <p:nvPr>
            <p:ph type="body" sz="quarter" idx="3"/>
          </p:nvPr>
        </p:nvSpPr>
        <p:spPr>
          <a:xfrm>
            <a:off x="280385" y="432984"/>
            <a:ext cx="2327033" cy="1510637"/>
          </a:xfrm>
        </p:spPr>
        <p:txBody>
          <a:bodyPr>
            <a:normAutofit/>
          </a:bodyPr>
          <a:lstStyle/>
          <a:p>
            <a:r>
              <a:rPr lang="en-US" sz="2800" dirty="0" smtClean="0"/>
              <a:t>Global spatial pattern of Hg in fish </a:t>
            </a:r>
            <a:endParaRPr lang="en-US" sz="2800" dirty="0"/>
          </a:p>
        </p:txBody>
      </p:sp>
    </p:spTree>
    <p:extLst>
      <p:ext uri="{BB962C8B-B14F-4D97-AF65-F5344CB8AC3E}">
        <p14:creationId xmlns:p14="http://schemas.microsoft.com/office/powerpoint/2010/main" val="9471725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156176" y="2276872"/>
            <a:ext cx="2987824" cy="6429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336699"/>
                </a:solidFill>
                <a:latin typeface="+mj-lt"/>
                <a:ea typeface="+mj-ea"/>
                <a:cs typeface="+mj-cs"/>
              </a:defRPr>
            </a:lvl1pPr>
            <a:lvl2pPr algn="l" rtl="0" eaLnBrk="0" fontAlgn="base" hangingPunct="0">
              <a:spcBef>
                <a:spcPct val="0"/>
              </a:spcBef>
              <a:spcAft>
                <a:spcPct val="0"/>
              </a:spcAft>
              <a:defRPr sz="3200">
                <a:solidFill>
                  <a:srgbClr val="336699"/>
                </a:solidFill>
                <a:latin typeface="Arial" charset="0"/>
              </a:defRPr>
            </a:lvl2pPr>
            <a:lvl3pPr algn="l" rtl="0" eaLnBrk="0" fontAlgn="base" hangingPunct="0">
              <a:spcBef>
                <a:spcPct val="0"/>
              </a:spcBef>
              <a:spcAft>
                <a:spcPct val="0"/>
              </a:spcAft>
              <a:defRPr sz="3200">
                <a:solidFill>
                  <a:srgbClr val="336699"/>
                </a:solidFill>
                <a:latin typeface="Arial" charset="0"/>
              </a:defRPr>
            </a:lvl3pPr>
            <a:lvl4pPr algn="l" rtl="0" eaLnBrk="0" fontAlgn="base" hangingPunct="0">
              <a:spcBef>
                <a:spcPct val="0"/>
              </a:spcBef>
              <a:spcAft>
                <a:spcPct val="0"/>
              </a:spcAft>
              <a:defRPr sz="3200">
                <a:solidFill>
                  <a:srgbClr val="336699"/>
                </a:solidFill>
                <a:latin typeface="Arial" charset="0"/>
              </a:defRPr>
            </a:lvl4pPr>
            <a:lvl5pPr algn="l" rtl="0" eaLnBrk="0" fontAlgn="base" hangingPunct="0">
              <a:spcBef>
                <a:spcPct val="0"/>
              </a:spcBef>
              <a:spcAft>
                <a:spcPct val="0"/>
              </a:spcAft>
              <a:defRPr sz="3200">
                <a:solidFill>
                  <a:srgbClr val="33669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smtClean="0"/>
              <a:t>Hg levels in biomarkers</a:t>
            </a:r>
          </a:p>
          <a:p>
            <a:r>
              <a:rPr lang="en-US" sz="3200" dirty="0" smtClean="0"/>
              <a:t>(2000-2013)</a:t>
            </a:r>
          </a:p>
          <a:p>
            <a:endParaRPr lang="en-US" sz="3200" dirty="0"/>
          </a:p>
          <a:p>
            <a:pPr marL="457200" indent="-457200">
              <a:buFontTx/>
              <a:buChar char="-"/>
            </a:pPr>
            <a:r>
              <a:rPr lang="en-US" sz="2400" b="1" dirty="0" smtClean="0">
                <a:latin typeface="+mn-lt"/>
              </a:rPr>
              <a:t>50 studies</a:t>
            </a:r>
          </a:p>
          <a:p>
            <a:pPr marL="457200" indent="-457200">
              <a:buFontTx/>
              <a:buChar char="-"/>
            </a:pPr>
            <a:r>
              <a:rPr lang="en-US" sz="2400" b="1" dirty="0" smtClean="0">
                <a:latin typeface="+mn-lt"/>
              </a:rPr>
              <a:t>12.000 individuals included</a:t>
            </a:r>
          </a:p>
          <a:p>
            <a:endParaRPr lang="sl-SI" sz="3200" dirty="0"/>
          </a:p>
        </p:txBody>
      </p:sp>
      <p:pic>
        <p:nvPicPr>
          <p:cNvPr id="5" name="Picture 4" descr="Figure 3.tif"/>
          <p:cNvPicPr>
            <a:picLocks noChangeAspect="1"/>
          </p:cNvPicPr>
          <p:nvPr/>
        </p:nvPicPr>
        <p:blipFill>
          <a:blip r:embed="rId2" cstate="print"/>
          <a:stretch>
            <a:fillRect/>
          </a:stretch>
        </p:blipFill>
        <p:spPr>
          <a:xfrm>
            <a:off x="179512" y="135646"/>
            <a:ext cx="5616624" cy="6443334"/>
          </a:xfrm>
          <a:prstGeom prst="rect">
            <a:avLst/>
          </a:prstGeom>
        </p:spPr>
      </p:pic>
      <p:sp>
        <p:nvSpPr>
          <p:cNvPr id="6" name="TextBox 5"/>
          <p:cNvSpPr txBox="1"/>
          <p:nvPr/>
        </p:nvSpPr>
        <p:spPr>
          <a:xfrm>
            <a:off x="6880941" y="6237312"/>
            <a:ext cx="2263059" cy="369332"/>
          </a:xfrm>
          <a:prstGeom prst="rect">
            <a:avLst/>
          </a:prstGeom>
          <a:noFill/>
        </p:spPr>
        <p:txBody>
          <a:bodyPr wrap="none" rtlCol="0">
            <a:spAutoFit/>
          </a:bodyPr>
          <a:lstStyle/>
          <a:p>
            <a:r>
              <a:rPr lang="en-US" dirty="0" err="1" smtClean="0"/>
              <a:t>Miklavčič</a:t>
            </a:r>
            <a:r>
              <a:rPr lang="en-US" dirty="0" smtClean="0"/>
              <a:t> et al, 2013</a:t>
            </a:r>
            <a:endParaRPr lang="en-US" dirty="0"/>
          </a:p>
        </p:txBody>
      </p:sp>
    </p:spTree>
    <p:extLst>
      <p:ext uri="{BB962C8B-B14F-4D97-AF65-F5344CB8AC3E}">
        <p14:creationId xmlns:p14="http://schemas.microsoft.com/office/powerpoint/2010/main" val="17092432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45861"/>
            <a:ext cx="8964488" cy="642942"/>
          </a:xfrm>
        </p:spPr>
        <p:txBody>
          <a:bodyPr/>
          <a:lstStyle/>
          <a:p>
            <a:pPr algn="ctr"/>
            <a:r>
              <a:rPr lang="sl-SI" sz="2200" b="1" dirty="0" smtClean="0"/>
              <a:t>THg in hair in EU populations (Miklavčič et al. 2014)</a:t>
            </a:r>
            <a:endParaRPr lang="sl-SI" sz="2200" b="1" dirty="0"/>
          </a:p>
        </p:txBody>
      </p:sp>
      <p:pic>
        <p:nvPicPr>
          <p:cNvPr id="4" name="Picture 3" descr="C:\Users\Ana\AppData\Local\Microsoft\Windows\Temporary Internet Files\Content.Outlook\PR5LZ90T\Infants hair vz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117" y="2386322"/>
            <a:ext cx="2765581" cy="2765581"/>
          </a:xfrm>
          <a:prstGeom prst="rect">
            <a:avLst/>
          </a:prstGeom>
          <a:noFill/>
          <a:ln>
            <a:noFill/>
          </a:ln>
        </p:spPr>
      </p:pic>
      <p:pic>
        <p:nvPicPr>
          <p:cNvPr id="5" name="Picture 4" descr="P2.jpg"/>
          <p:cNvPicPr>
            <a:picLocks noChangeAspect="1"/>
          </p:cNvPicPr>
          <p:nvPr/>
        </p:nvPicPr>
        <p:blipFill>
          <a:blip r:embed="rId3" cstate="print"/>
          <a:stretch>
            <a:fillRect/>
          </a:stretch>
        </p:blipFill>
        <p:spPr>
          <a:xfrm>
            <a:off x="3360445" y="2386322"/>
            <a:ext cx="2659211" cy="2765580"/>
          </a:xfrm>
          <a:prstGeom prst="rect">
            <a:avLst/>
          </a:prstGeom>
        </p:spPr>
      </p:pic>
      <p:pic>
        <p:nvPicPr>
          <p:cNvPr id="6" name="Picture 5" descr="P3.jpg"/>
          <p:cNvPicPr>
            <a:picLocks noChangeAspect="1"/>
          </p:cNvPicPr>
          <p:nvPr/>
        </p:nvPicPr>
        <p:blipFill>
          <a:blip r:embed="rId4" cstate="print"/>
          <a:stretch>
            <a:fillRect/>
          </a:stretch>
        </p:blipFill>
        <p:spPr>
          <a:xfrm>
            <a:off x="6162395" y="2382859"/>
            <a:ext cx="2552844" cy="2776217"/>
          </a:xfrm>
          <a:prstGeom prst="rect">
            <a:avLst/>
          </a:prstGeom>
        </p:spPr>
      </p:pic>
      <p:sp>
        <p:nvSpPr>
          <p:cNvPr id="7" name="Content Placeholder 2"/>
          <p:cNvSpPr txBox="1">
            <a:spLocks/>
          </p:cNvSpPr>
          <p:nvPr/>
        </p:nvSpPr>
        <p:spPr bwMode="auto">
          <a:xfrm>
            <a:off x="323223" y="5456720"/>
            <a:ext cx="8568952" cy="787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000" kern="0" dirty="0" smtClean="0">
                <a:solidFill>
                  <a:srgbClr val="336699"/>
                </a:solidFill>
                <a:latin typeface="+mn-lt"/>
                <a:cs typeface="+mn-cs"/>
              </a:rPr>
              <a:t>Percent of population exceeding 0.58 µg/g, 1.0 µg/g and 2.5 µg/g </a:t>
            </a:r>
            <a:r>
              <a:rPr lang="en-US" sz="2000" kern="0" dirty="0" err="1" smtClean="0">
                <a:solidFill>
                  <a:srgbClr val="336699"/>
                </a:solidFill>
                <a:latin typeface="+mn-lt"/>
                <a:cs typeface="+mn-cs"/>
              </a:rPr>
              <a:t>THg</a:t>
            </a:r>
            <a:r>
              <a:rPr lang="en-US" sz="2000" kern="0" dirty="0" smtClean="0">
                <a:solidFill>
                  <a:srgbClr val="336699"/>
                </a:solidFill>
                <a:latin typeface="+mn-lt"/>
                <a:cs typeface="+mn-cs"/>
              </a:rPr>
              <a:t> levels in hair </a:t>
            </a:r>
            <a:endParaRPr lang="sl-SI" sz="2000" kern="0" dirty="0" smtClean="0">
              <a:solidFill>
                <a:srgbClr val="336699"/>
              </a:solidFill>
              <a:latin typeface="+mn-lt"/>
              <a:cs typeface="+mn-cs"/>
            </a:endParaRPr>
          </a:p>
        </p:txBody>
      </p:sp>
      <p:pic>
        <p:nvPicPr>
          <p:cNvPr id="8" name="Picture 7" descr="IJS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012" y="182079"/>
            <a:ext cx="3590925"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HIME_ring12_CMYK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92" y="22846"/>
            <a:ext cx="830561" cy="8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rom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9248" y="22846"/>
            <a:ext cx="1395595" cy="6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Picture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9855" y="22847"/>
            <a:ext cx="974287" cy="69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403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068" y="325051"/>
            <a:ext cx="4226652" cy="529568"/>
          </a:xfrm>
        </p:spPr>
        <p:txBody>
          <a:bodyPr>
            <a:normAutofit/>
          </a:bodyPr>
          <a:lstStyle/>
          <a:p>
            <a:r>
              <a:rPr lang="sl-SI" sz="3000" b="1" dirty="0" smtClean="0">
                <a:solidFill>
                  <a:srgbClr val="002060"/>
                </a:solidFill>
                <a:latin typeface="+mn-lt"/>
              </a:rPr>
              <a:t>The </a:t>
            </a:r>
            <a:r>
              <a:rPr lang="sl-SI" sz="3000" b="1" dirty="0">
                <a:solidFill>
                  <a:srgbClr val="002060"/>
                </a:solidFill>
                <a:latin typeface="+mn-lt"/>
              </a:rPr>
              <a:t>Mediterranean study</a:t>
            </a:r>
          </a:p>
        </p:txBody>
      </p:sp>
      <p:sp>
        <p:nvSpPr>
          <p:cNvPr id="3" name="Content Placeholder 2"/>
          <p:cNvSpPr>
            <a:spLocks noGrp="1"/>
          </p:cNvSpPr>
          <p:nvPr>
            <p:ph idx="1"/>
          </p:nvPr>
        </p:nvSpPr>
        <p:spPr>
          <a:xfrm>
            <a:off x="504214" y="1386958"/>
            <a:ext cx="8207976" cy="2640569"/>
          </a:xfrm>
        </p:spPr>
        <p:txBody>
          <a:bodyPr>
            <a:normAutofit/>
          </a:bodyPr>
          <a:lstStyle/>
          <a:p>
            <a:pPr algn="just"/>
            <a:r>
              <a:rPr lang="en-US" sz="1800" b="1" dirty="0"/>
              <a:t>Longitudinal cohort study of prenatal exposure</a:t>
            </a:r>
            <a:r>
              <a:rPr lang="sl-SI" sz="1800" b="1" dirty="0"/>
              <a:t> </a:t>
            </a:r>
            <a:r>
              <a:rPr lang="en-US" sz="1800" b="1" dirty="0"/>
              <a:t>to mercury </a:t>
            </a:r>
            <a:r>
              <a:rPr lang="sl-SI" sz="1800" b="1" dirty="0"/>
              <a:t>(Hg) </a:t>
            </a:r>
            <a:r>
              <a:rPr lang="en-US" sz="1800" b="1" dirty="0"/>
              <a:t>in the Mediterranean region</a:t>
            </a:r>
            <a:endParaRPr lang="sl-SI" sz="1800" b="1" dirty="0"/>
          </a:p>
          <a:p>
            <a:pPr algn="just"/>
            <a:endParaRPr lang="en-US" sz="825" b="1" dirty="0"/>
          </a:p>
          <a:p>
            <a:pPr algn="just"/>
            <a:r>
              <a:rPr lang="sl-SI" altLang="sl-SI" sz="1800" b="1" dirty="0">
                <a:solidFill>
                  <a:srgbClr val="002060"/>
                </a:solidFill>
              </a:rPr>
              <a:t>Overall aim:</a:t>
            </a:r>
            <a:r>
              <a:rPr lang="sl-SI" altLang="sl-SI" sz="1800" i="1" dirty="0">
                <a:solidFill>
                  <a:srgbClr val="002060"/>
                </a:solidFill>
              </a:rPr>
              <a:t> </a:t>
            </a:r>
            <a:r>
              <a:rPr lang="sl-SI" altLang="sl-SI" sz="1800" i="1" dirty="0"/>
              <a:t>to</a:t>
            </a:r>
            <a:r>
              <a:rPr lang="en-GB" altLang="sl-SI" sz="1800" i="1" dirty="0"/>
              <a:t> assess association between exposure to </a:t>
            </a:r>
            <a:r>
              <a:rPr lang="en-GB" altLang="sl-SI" sz="1800" i="1" dirty="0" smtClean="0"/>
              <a:t>low</a:t>
            </a:r>
            <a:r>
              <a:rPr lang="sl-SI" altLang="sl-SI" sz="1800" i="1" dirty="0" smtClean="0"/>
              <a:t>-to-moderate</a:t>
            </a:r>
            <a:r>
              <a:rPr lang="en-GB" altLang="sl-SI" sz="1800" i="1" dirty="0" smtClean="0"/>
              <a:t> </a:t>
            </a:r>
            <a:r>
              <a:rPr lang="en-GB" altLang="sl-SI" sz="1800" i="1" dirty="0"/>
              <a:t>levels of </a:t>
            </a:r>
            <a:r>
              <a:rPr lang="sl-SI" altLang="sl-SI" sz="1800" i="1" dirty="0" smtClean="0"/>
              <a:t>Hg</a:t>
            </a:r>
            <a:r>
              <a:rPr lang="en-GB" altLang="sl-SI" sz="1800" i="1" dirty="0" smtClean="0"/>
              <a:t> and </a:t>
            </a:r>
            <a:r>
              <a:rPr lang="en-GB" altLang="sl-SI" sz="1800" i="1" dirty="0"/>
              <a:t>neurodevelopment of prenatally exposed </a:t>
            </a:r>
            <a:r>
              <a:rPr lang="en-GB" altLang="sl-SI" sz="1800" i="1" dirty="0" smtClean="0"/>
              <a:t>children</a:t>
            </a:r>
            <a:endParaRPr lang="en-GB" altLang="sl-SI" sz="1800" i="1" dirty="0"/>
          </a:p>
          <a:p>
            <a:pPr algn="just"/>
            <a:endParaRPr lang="sl-SI" sz="825" b="1" dirty="0"/>
          </a:p>
          <a:p>
            <a:pPr algn="just"/>
            <a:r>
              <a:rPr lang="sl-SI" sz="1800" b="1" dirty="0">
                <a:solidFill>
                  <a:srgbClr val="002060"/>
                </a:solidFill>
              </a:rPr>
              <a:t>Specific aim:</a:t>
            </a:r>
            <a:r>
              <a:rPr lang="en-GB" sz="1800" b="1" dirty="0">
                <a:solidFill>
                  <a:srgbClr val="002060"/>
                </a:solidFill>
              </a:rPr>
              <a:t> </a:t>
            </a:r>
            <a:r>
              <a:rPr lang="sl-SI" sz="1800" b="1" dirty="0"/>
              <a:t>gene-environment </a:t>
            </a:r>
            <a:r>
              <a:rPr lang="sl-SI" sz="1800" b="1" dirty="0" smtClean="0"/>
              <a:t>interaction; </a:t>
            </a:r>
            <a:r>
              <a:rPr lang="sl-SI" sz="1800" dirty="0" smtClean="0"/>
              <a:t>to investigate</a:t>
            </a:r>
            <a:r>
              <a:rPr lang="en-GB" sz="1800" dirty="0" smtClean="0"/>
              <a:t> </a:t>
            </a:r>
            <a:r>
              <a:rPr lang="en-GB" sz="1800" dirty="0"/>
              <a:t>gene polymorphisms that could modulate </a:t>
            </a:r>
            <a:r>
              <a:rPr lang="sl-SI" sz="1800" dirty="0"/>
              <a:t>the </a:t>
            </a:r>
            <a:r>
              <a:rPr lang="sl-SI" sz="1800" dirty="0" smtClean="0"/>
              <a:t>association between Hg and neurodevelopment</a:t>
            </a:r>
            <a:endParaRPr lang="sl-SI"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546" y="4510438"/>
            <a:ext cx="1170709" cy="11876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76" y="4587585"/>
            <a:ext cx="1110529" cy="11105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8068" y="4652948"/>
            <a:ext cx="1565792" cy="1045166"/>
          </a:xfrm>
          <a:prstGeom prst="rect">
            <a:avLst/>
          </a:prstGeom>
        </p:spPr>
      </p:pic>
      <p:pic>
        <p:nvPicPr>
          <p:cNvPr id="7" name="Picture 6"/>
          <p:cNvPicPr>
            <a:picLocks noChangeAspect="1"/>
          </p:cNvPicPr>
          <p:nvPr/>
        </p:nvPicPr>
        <p:blipFill>
          <a:blip r:embed="rId5"/>
          <a:stretch>
            <a:fillRect/>
          </a:stretch>
        </p:blipFill>
        <p:spPr>
          <a:xfrm>
            <a:off x="6882325" y="4510438"/>
            <a:ext cx="1514840" cy="11361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5436" y="4962014"/>
            <a:ext cx="825533" cy="736100"/>
          </a:xfrm>
          <a:prstGeom prst="rect">
            <a:avLst/>
          </a:prstGeom>
        </p:spPr>
      </p:pic>
      <p:pic>
        <p:nvPicPr>
          <p:cNvPr id="9" name="Picture 2" descr="Crom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79" y="68580"/>
            <a:ext cx="1183157" cy="59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053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3743</TotalTime>
  <Words>2663</Words>
  <Application>Microsoft Macintosh PowerPoint</Application>
  <PresentationFormat>On-screen Show (4:3)</PresentationFormat>
  <Paragraphs>407</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Neurodevelopment, low level mercury exposure and genetic polymorphisms  in birth cohorts from Slovenia and Croatia</vt:lpstr>
      <vt:lpstr>Diplomatic Conference Minamata Convention, October 2013, Japan</vt:lpstr>
      <vt:lpstr>127 countries signed the convention in 2013  38 countries  ratified _____________ 50 countries needed for the convention to come into force</vt:lpstr>
      <vt:lpstr>PowerPoint Presentation</vt:lpstr>
      <vt:lpstr>MeHg in humans: a worldwide concern</vt:lpstr>
      <vt:lpstr>PowerPoint Presentation</vt:lpstr>
      <vt:lpstr>PowerPoint Presentation</vt:lpstr>
      <vt:lpstr>THg in hair in EU populations (Miklavčič et al. 2014)</vt:lpstr>
      <vt:lpstr>The Mediterranean study</vt:lpstr>
      <vt:lpstr>PowerPoint Presentation</vt:lpstr>
      <vt:lpstr>Mediterranean study areas 2006 - 2011</vt:lpstr>
      <vt:lpstr>PowerPoint Presentation</vt:lpstr>
      <vt:lpstr>Hg in maternal hair and cord blood</vt:lpstr>
      <vt:lpstr>Results: Mercury exposure in the study population</vt:lpstr>
      <vt:lpstr>Neurodevelopment assessment</vt:lpstr>
      <vt:lpstr>Association between Hg, fish consumption and COGNITIVE / LANGUAGE domain</vt:lpstr>
      <vt:lpstr>Gene x environment interaction</vt:lpstr>
      <vt:lpstr>Gene polymorphisms</vt:lpstr>
      <vt:lpstr>GSTT1 (cord blood vs maternal blood MeHg, ng/g)</vt:lpstr>
      <vt:lpstr>Statistical analysis – linear regression</vt:lpstr>
      <vt:lpstr>Results: cord blood Hg and Bayley score, stratified by the Apoe genotype</vt:lpstr>
      <vt:lpstr>PowerPoint Presentation</vt:lpstr>
      <vt:lpstr>PowerPoint Presentation</vt:lpstr>
      <vt:lpstr>Thank you!</vt:lpstr>
      <vt:lpstr>Chrome Life+  - Fish advisory for the Mediterranean</vt:lpstr>
      <vt:lpstr>PowerPoint Presentation</vt:lpstr>
      <vt:lpstr>Why mercury?</vt:lpstr>
      <vt:lpstr>Mercury in the Mediterranean:  The distribution of mercury mineral belts and most productive Hg mines </vt:lpstr>
      <vt:lpstr>Work in progress…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mercury exposure, neurodevelopment and APOE genetic polymorphism</dc:title>
  <dc:creator>Janja</dc:creator>
  <cp:lastModifiedBy>Milena Horvat</cp:lastModifiedBy>
  <cp:revision>279</cp:revision>
  <dcterms:created xsi:type="dcterms:W3CDTF">2016-03-29T14:16:39Z</dcterms:created>
  <dcterms:modified xsi:type="dcterms:W3CDTF">2016-12-20T12:19:38Z</dcterms:modified>
</cp:coreProperties>
</file>